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sldIdLst>
    <p:sldId id="256" r:id="rId2"/>
    <p:sldId id="257" r:id="rId3"/>
    <p:sldId id="258" r:id="rId4"/>
    <p:sldId id="269" r:id="rId5"/>
    <p:sldId id="263" r:id="rId6"/>
    <p:sldId id="264" r:id="rId7"/>
    <p:sldId id="265" r:id="rId8"/>
    <p:sldId id="267" r:id="rId9"/>
    <p:sldId id="268" r:id="rId10"/>
    <p:sldId id="266" r:id="rId11"/>
    <p:sldId id="259" r:id="rId12"/>
    <p:sldId id="260" r:id="rId13"/>
    <p:sldId id="261" r:id="rId14"/>
    <p:sldId id="271" r:id="rId15"/>
    <p:sldId id="270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C"/>
    <a:srgbClr val="757576"/>
    <a:srgbClr val="000000"/>
    <a:srgbClr val="FFFFFF"/>
    <a:srgbClr val="595959"/>
    <a:srgbClr val="FFFFF4"/>
    <a:srgbClr val="E50913"/>
    <a:srgbClr val="494949"/>
    <a:srgbClr val="73655C"/>
    <a:srgbClr val="E6E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B51E2-4D03-4328-8435-A7501C6F0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1F421F-5DD5-4E26-BC97-B2BC43408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49AD55-E44C-4B15-8E02-418DFB3F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85985C-2EC3-49ED-A5A5-BA26FA54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BEE39B-3A82-4218-A50C-E9DBCD0C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62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04EA-0D59-4CE1-977F-BC88C5FD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6E6F6D-94C4-42EE-9EA2-C4ADB8E71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BB7D03-A48C-43A2-8C39-78FB279B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CECE5D-4329-4CD3-B5F9-30C98C9F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A163BE-B457-4841-B8F0-FC1DEC2E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99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6D665F-08DF-4EDF-AD81-91AC05E6C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63F8E6-C5B2-4CA1-B5DB-0123A340D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3E2A1A-70B8-4268-9DED-15443E77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BF2754-9F07-413F-AE89-94E9D773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836F23-1A43-42DF-9E7B-32F14E6C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16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28005-712F-4763-925D-69A91248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F76F14-CB97-48D1-9286-07DE9F46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08554C-ED2B-4FC9-993E-4B422505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FC7EF9-F72B-4B80-99E3-35771790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20EAA4-B6D5-4A5A-83B6-FA29B9DD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71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789D1-CB47-4F76-845D-9E782208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16AD3B-0D5A-4106-ABC7-66642FDCC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49BAB1-636D-4118-8731-02B18C52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EE89E6-D844-4EEE-8170-5BFEF054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D5877A-5BBE-486A-A69C-EF384B71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12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CCC9E-C802-43DD-86CB-E4783D9E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5724CC-0562-4AA3-AC27-BAC36BA12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F8FE95-ED8A-4966-BFD4-1C7754E22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4783BB-B34C-4C38-B8B1-5A2A4F25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4BF5E5-5E0D-4A48-A6D0-7A62C29DD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1759BF-0304-4918-9E2F-7E7022AB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77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ABE5E-1D6B-499D-983A-F18DD0FD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75FC51-D6DE-41EA-A133-10F8C014E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B14CAC-46E3-40A3-9D80-1988F612C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F51AA07-96BE-4D1F-96D8-B2ED093A9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2DD694B-15C5-4EE9-A3E4-E51F6489F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69E78C8-F9A7-4E8C-9653-A3A9F386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9467AB2-FB9F-4039-9C49-BBE3ACE3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D35FDDF-FB34-4EA7-AB66-044A1F05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78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8D2FA-D50A-43F3-84A8-48745DEE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77DB37-ECFB-4501-95D6-C3B969EC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8AB413-514F-4F1C-A825-3C0F65B5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9BD1AE-986D-469B-BE53-72B55571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71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631094-77C3-416B-9DC1-C9CD8B31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B75738-EEBE-48EF-BD3C-C3E35CE2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AF8B09-01DB-4CFC-A4A1-7F81AA37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43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4CE01-450D-45EC-B276-D4EFC30F6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AAC145-4DD7-4577-8EFF-3372A4163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E68067-C755-4481-A07B-8DA8AA8FC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D6FD95-1553-4FAA-9FAA-977DAB80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33C16C-EE3E-4332-BB23-EE6319AC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A63635-A1B3-4437-BC81-53E53D0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64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F50EC-ABB1-4648-A026-3ED4136E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C6E1244-89E3-4CCB-BCDD-5575E4C3F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3DF38E-5473-46D7-955F-EC1E22678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2C5738-87DF-490F-BFDD-D10AC952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DA934A-5341-49D2-853B-A4FD9E80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931856-8DBB-47DE-B580-914BCB3B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05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624ACB0-9AC6-4B6F-850B-C7EEFDE7A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7E4349-1BA8-4642-81D1-FD4108073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699692-5640-45D1-A26E-05918C8C6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E09AE-8D96-47E6-878A-58F006BEBA6C}" type="datetimeFigureOut">
              <a:rPr lang="pt-BR" smtClean="0"/>
              <a:t>07/10/2021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76C06-143F-4811-8D40-72777AE46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40DD90-322B-4DFB-B8D8-CC707234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FA128-7C4B-438F-851C-A446264E3B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61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17" Type="http://schemas.openxmlformats.org/officeDocument/2006/relationships/image" Target="../media/image22.jpeg"/><Relationship Id="rId2" Type="http://schemas.openxmlformats.org/officeDocument/2006/relationships/image" Target="../media/image2.jpg"/><Relationship Id="rId16" Type="http://schemas.openxmlformats.org/officeDocument/2006/relationships/image" Target="../media/image21.jfi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jpeg"/><Relationship Id="rId19" Type="http://schemas.openxmlformats.org/officeDocument/2006/relationships/image" Target="../media/image24.jpeg"/><Relationship Id="rId4" Type="http://schemas.openxmlformats.org/officeDocument/2006/relationships/image" Target="../media/image10.sv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5.pn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9.jpeg"/><Relationship Id="rId7" Type="http://schemas.openxmlformats.org/officeDocument/2006/relationships/image" Target="../media/image18.jpg"/><Relationship Id="rId12" Type="http://schemas.openxmlformats.org/officeDocument/2006/relationships/image" Target="../media/image22.jpeg"/><Relationship Id="rId17" Type="http://schemas.openxmlformats.org/officeDocument/2006/relationships/image" Target="../media/image15.jpeg"/><Relationship Id="rId25" Type="http://schemas.openxmlformats.org/officeDocument/2006/relationships/image" Target="../media/image26.png"/><Relationship Id="rId2" Type="http://schemas.openxmlformats.org/officeDocument/2006/relationships/video" Target="../media/media2.mp4"/><Relationship Id="rId16" Type="http://schemas.openxmlformats.org/officeDocument/2006/relationships/image" Target="../media/image100.svg"/><Relationship Id="rId20" Type="http://schemas.openxmlformats.org/officeDocument/2006/relationships/image" Target="../media/image17.jpg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11" Type="http://schemas.openxmlformats.org/officeDocument/2006/relationships/image" Target="../media/image21.jfif"/><Relationship Id="rId24" Type="http://schemas.openxmlformats.org/officeDocument/2006/relationships/image" Target="../media/image25.png"/><Relationship Id="rId5" Type="http://schemas.openxmlformats.org/officeDocument/2006/relationships/image" Target="../media/image11.jpg"/><Relationship Id="rId23" Type="http://schemas.openxmlformats.org/officeDocument/2006/relationships/image" Target="../media/image24.jpeg"/><Relationship Id="rId10" Type="http://schemas.openxmlformats.org/officeDocument/2006/relationships/image" Target="../media/image14.png"/><Relationship Id="rId19" Type="http://schemas.openxmlformats.org/officeDocument/2006/relationships/image" Target="../media/image16.jpg"/><Relationship Id="rId4" Type="http://schemas.openxmlformats.org/officeDocument/2006/relationships/image" Target="../media/image2.jpg"/><Relationship Id="rId9" Type="http://schemas.openxmlformats.org/officeDocument/2006/relationships/image" Target="../media/image20.jpg"/><Relationship Id="rId14" Type="http://schemas.openxmlformats.org/officeDocument/2006/relationships/image" Target="../media/image9.png"/><Relationship Id="rId2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17" Type="http://schemas.openxmlformats.org/officeDocument/2006/relationships/image" Target="../media/image22.jpeg"/><Relationship Id="rId2" Type="http://schemas.openxmlformats.org/officeDocument/2006/relationships/image" Target="../media/image2.jpg"/><Relationship Id="rId16" Type="http://schemas.openxmlformats.org/officeDocument/2006/relationships/image" Target="../media/image21.jfi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jpeg"/><Relationship Id="rId19" Type="http://schemas.openxmlformats.org/officeDocument/2006/relationships/image" Target="../media/image24.jpeg"/><Relationship Id="rId4" Type="http://schemas.openxmlformats.org/officeDocument/2006/relationships/image" Target="../media/image10.sv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etflix New Logo Animation 2019">
            <a:hlinkClick r:id="" action="ppaction://media"/>
            <a:extLst>
              <a:ext uri="{FF2B5EF4-FFF2-40B4-BE49-F238E27FC236}">
                <a16:creationId xmlns:a16="http://schemas.microsoft.com/office/drawing/2014/main" id="{98064C9D-43F6-46FE-84E1-02A08FED1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6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egrade">
            <a:extLst>
              <a:ext uri="{FF2B5EF4-FFF2-40B4-BE49-F238E27FC236}">
                <a16:creationId xmlns:a16="http://schemas.microsoft.com/office/drawing/2014/main" id="{2D35FFB2-0960-4F0F-91BF-4E45060B22CF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226FD33-BBD1-4D5B-94D8-A0098D5FDC55}"/>
              </a:ext>
            </a:extLst>
          </p:cNvPr>
          <p:cNvCxnSpPr>
            <a:cxnSpLocks/>
          </p:cNvCxnSpPr>
          <p:nvPr/>
        </p:nvCxnSpPr>
        <p:spPr>
          <a:xfrm flipV="1">
            <a:off x="3374746" y="5512463"/>
            <a:ext cx="8275153" cy="1554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D1432F1-0D08-4C8C-8393-B7BF6D58FAB7}"/>
              </a:ext>
            </a:extLst>
          </p:cNvPr>
          <p:cNvCxnSpPr/>
          <p:nvPr/>
        </p:nvCxnSpPr>
        <p:spPr>
          <a:xfrm>
            <a:off x="568230" y="5512463"/>
            <a:ext cx="5731754" cy="0"/>
          </a:xfrm>
          <a:prstGeom prst="line">
            <a:avLst/>
          </a:prstGeom>
          <a:ln w="38100">
            <a:solidFill>
              <a:srgbClr val="E50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C9E4DE3-3C70-4E97-930A-BAA4D84AA9D1}"/>
              </a:ext>
            </a:extLst>
          </p:cNvPr>
          <p:cNvSpPr/>
          <p:nvPr/>
        </p:nvSpPr>
        <p:spPr>
          <a:xfrm>
            <a:off x="6093076" y="5302218"/>
            <a:ext cx="413816" cy="420490"/>
          </a:xfrm>
          <a:prstGeom prst="flowChartConnector">
            <a:avLst/>
          </a:prstGeom>
          <a:solidFill>
            <a:srgbClr val="E50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lecha abajo com preenchimento sólido">
            <a:extLst>
              <a:ext uri="{FF2B5EF4-FFF2-40B4-BE49-F238E27FC236}">
                <a16:creationId xmlns:a16="http://schemas.microsoft.com/office/drawing/2014/main" id="{3170449E-31ED-45FC-A54C-75A059C89A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65501" y="232013"/>
            <a:ext cx="597089" cy="597089"/>
          </a:xfrm>
          <a:prstGeom prst="rect">
            <a:avLst/>
          </a:prstGeom>
        </p:spPr>
      </p:pic>
      <p:pic>
        <p:nvPicPr>
          <p:cNvPr id="19" name="Gráfico 18" descr="Dim (Sun Médio) estrutura de tópicos">
            <a:extLst>
              <a:ext uri="{FF2B5EF4-FFF2-40B4-BE49-F238E27FC236}">
                <a16:creationId xmlns:a16="http://schemas.microsoft.com/office/drawing/2014/main" id="{0CA3250D-F4E3-4C0C-B70C-47825DC1A6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80" y="3106779"/>
            <a:ext cx="643159" cy="643159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C3B4DC-9C5B-4A24-8972-D9D5D783E22C}"/>
              </a:ext>
            </a:extLst>
          </p:cNvPr>
          <p:cNvSpPr/>
          <p:nvPr/>
        </p:nvSpPr>
        <p:spPr>
          <a:xfrm>
            <a:off x="429904" y="2500310"/>
            <a:ext cx="102668" cy="165543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Atraso 20">
            <a:extLst>
              <a:ext uri="{FF2B5EF4-FFF2-40B4-BE49-F238E27FC236}">
                <a16:creationId xmlns:a16="http://schemas.microsoft.com/office/drawing/2014/main" id="{116D77CB-53E1-4828-BBD8-D1E79999B51A}"/>
              </a:ext>
            </a:extLst>
          </p:cNvPr>
          <p:cNvSpPr/>
          <p:nvPr/>
        </p:nvSpPr>
        <p:spPr>
          <a:xfrm rot="5400000">
            <a:off x="343125" y="4198312"/>
            <a:ext cx="276224" cy="10266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03AFD5-5DD9-49CA-8CBD-0CA1E018A5C8}"/>
              </a:ext>
            </a:extLst>
          </p:cNvPr>
          <p:cNvSpPr txBox="1"/>
          <p:nvPr/>
        </p:nvSpPr>
        <p:spPr>
          <a:xfrm>
            <a:off x="4168596" y="345891"/>
            <a:ext cx="38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“</a:t>
            </a:r>
            <a:r>
              <a:rPr lang="pt-BR" dirty="0" smtClean="0">
                <a:solidFill>
                  <a:schemeClr val="bg1"/>
                </a:solidFill>
              </a:rPr>
              <a:t>Principais características e benefícios</a:t>
            </a:r>
            <a:r>
              <a:rPr lang="pt-BR" b="1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18F5CC9-E9C8-4B2C-AF36-643216D325A2}"/>
              </a:ext>
            </a:extLst>
          </p:cNvPr>
          <p:cNvSpPr txBox="1"/>
          <p:nvPr/>
        </p:nvSpPr>
        <p:spPr>
          <a:xfrm>
            <a:off x="4548336" y="5903950"/>
            <a:ext cx="11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Episódios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9C6CF3-9ADA-4AE7-BAFD-91ECB787E610}"/>
              </a:ext>
            </a:extLst>
          </p:cNvPr>
          <p:cNvSpPr txBox="1"/>
          <p:nvPr/>
        </p:nvSpPr>
        <p:spPr>
          <a:xfrm>
            <a:off x="7254606" y="5883644"/>
            <a:ext cx="192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Idioma e legendas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0750F-41C3-41EE-96CC-03DFD9B87963}"/>
              </a:ext>
            </a:extLst>
          </p:cNvPr>
          <p:cNvSpPr txBox="1"/>
          <p:nvPr/>
        </p:nvSpPr>
        <p:spPr>
          <a:xfrm>
            <a:off x="1261501" y="5903950"/>
            <a:ext cx="17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Bloqueio de tela</a:t>
            </a:r>
          </a:p>
        </p:txBody>
      </p:sp>
      <p:pic>
        <p:nvPicPr>
          <p:cNvPr id="29" name="Gráfico 28" descr="Desbloquear estrutura de tópicos">
            <a:extLst>
              <a:ext uri="{FF2B5EF4-FFF2-40B4-BE49-F238E27FC236}">
                <a16:creationId xmlns:a16="http://schemas.microsoft.com/office/drawing/2014/main" id="{911E4B81-B2A4-43C0-8A2D-0F7A0B8611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7800" y="5831752"/>
            <a:ext cx="482949" cy="482949"/>
          </a:xfrm>
          <a:prstGeom prst="rect">
            <a:avLst/>
          </a:prstGeom>
        </p:spPr>
      </p:pic>
      <p:pic>
        <p:nvPicPr>
          <p:cNvPr id="31" name="Gráfico 30" descr="Legendas com preenchimento sólido">
            <a:extLst>
              <a:ext uri="{FF2B5EF4-FFF2-40B4-BE49-F238E27FC236}">
                <a16:creationId xmlns:a16="http://schemas.microsoft.com/office/drawing/2014/main" id="{45908F18-A476-45A5-ADB4-2FBEAB197F9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48316" y="5839721"/>
            <a:ext cx="587522" cy="522469"/>
          </a:xfrm>
          <a:prstGeom prst="rect">
            <a:avLst/>
          </a:prstGeom>
        </p:spPr>
      </p:pic>
      <p:pic>
        <p:nvPicPr>
          <p:cNvPr id="33" name="Gráfico 32" descr="Ícone do menu de hambúrguer com preenchimento sólido">
            <a:extLst>
              <a:ext uri="{FF2B5EF4-FFF2-40B4-BE49-F238E27FC236}">
                <a16:creationId xmlns:a16="http://schemas.microsoft.com/office/drawing/2014/main" id="{4A6E8BBE-1B30-4485-9FB3-E084C697B1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79466" y="5860027"/>
            <a:ext cx="482950" cy="48295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88BA0C-5619-40DC-B989-88FBC03D164C}"/>
              </a:ext>
            </a:extLst>
          </p:cNvPr>
          <p:cNvSpPr txBox="1"/>
          <p:nvPr/>
        </p:nvSpPr>
        <p:spPr>
          <a:xfrm>
            <a:off x="10515274" y="5898720"/>
            <a:ext cx="115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8" name="Gráfico 37" descr="Fim com preenchimento sólido">
            <a:extLst>
              <a:ext uri="{FF2B5EF4-FFF2-40B4-BE49-F238E27FC236}">
                <a16:creationId xmlns:a16="http://schemas.microsoft.com/office/drawing/2014/main" id="{78D39076-7BD7-4686-BDF4-0E882F4157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30788" y="5832758"/>
            <a:ext cx="506492" cy="506492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1879205" y="1276171"/>
            <a:ext cx="9116724" cy="3416320"/>
            <a:chOff x="1911856" y="1275135"/>
            <a:chExt cx="9116724" cy="3416320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C40B1E39-2240-4792-95B9-B1E674F94B18}"/>
                </a:ext>
              </a:extLst>
            </p:cNvPr>
            <p:cNvSpPr txBox="1"/>
            <p:nvPr/>
          </p:nvSpPr>
          <p:spPr>
            <a:xfrm>
              <a:off x="1911856" y="1275135"/>
              <a:ext cx="481817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>
                  <a:solidFill>
                    <a:schemeClr val="bg2"/>
                  </a:solidFill>
                </a:rPr>
                <a:t>Características: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 err="1">
                  <a:solidFill>
                    <a:schemeClr val="bg2"/>
                  </a:solidFill>
                </a:rPr>
                <a:t>Programabilidade</a:t>
              </a:r>
              <a:r>
                <a:rPr lang="pt-BR" dirty="0">
                  <a:solidFill>
                    <a:schemeClr val="bg2"/>
                  </a:solidFill>
                </a:rPr>
                <a:t>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 Alta confiabilidade;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 Imunidade a ruídos e interferências;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 Isolação óptica de entradas e saídas;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 Detecção de falhas;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 Alta conectividade;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 Operação em Tempo Real;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 Operação em condições ambientais severas;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 Segurança intrínseca(Proteção em atmosfera explosiva);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 Redundância</a:t>
              </a:r>
              <a:r>
                <a:rPr lang="pt-BR" dirty="0" smtClean="0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7408092" y="1714305"/>
              <a:ext cx="362048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>
                  <a:solidFill>
                    <a:schemeClr val="bg2"/>
                  </a:solidFill>
                </a:rPr>
                <a:t>Benefícios</a:t>
              </a:r>
              <a:r>
                <a:rPr lang="pt-BR" b="1" dirty="0">
                  <a:solidFill>
                    <a:schemeClr val="bg2"/>
                  </a:solidFill>
                </a:rPr>
                <a:t>:</a:t>
              </a:r>
              <a:endParaRPr lang="pt-BR" dirty="0">
                <a:solidFill>
                  <a:schemeClr val="bg2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Qualidade do Produto Final;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Velocidade de Produção;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Segurança Operacional;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Menores Perdas de Produção;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bg2"/>
                  </a:solidFill>
                </a:rPr>
                <a:t>Maior Preservação do Meio Ambiente.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8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egrade">
            <a:extLst>
              <a:ext uri="{FF2B5EF4-FFF2-40B4-BE49-F238E27FC236}">
                <a16:creationId xmlns:a16="http://schemas.microsoft.com/office/drawing/2014/main" id="{2D35FFB2-0960-4F0F-91BF-4E45060B22CF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226FD33-BBD1-4D5B-94D8-A0098D5FDC55}"/>
              </a:ext>
            </a:extLst>
          </p:cNvPr>
          <p:cNvCxnSpPr>
            <a:cxnSpLocks/>
          </p:cNvCxnSpPr>
          <p:nvPr/>
        </p:nvCxnSpPr>
        <p:spPr>
          <a:xfrm flipV="1">
            <a:off x="3374746" y="5512463"/>
            <a:ext cx="8275153" cy="1554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D1432F1-0D08-4C8C-8393-B7BF6D58FAB7}"/>
              </a:ext>
            </a:extLst>
          </p:cNvPr>
          <p:cNvCxnSpPr/>
          <p:nvPr/>
        </p:nvCxnSpPr>
        <p:spPr>
          <a:xfrm>
            <a:off x="568230" y="5512463"/>
            <a:ext cx="7242842" cy="0"/>
          </a:xfrm>
          <a:prstGeom prst="line">
            <a:avLst/>
          </a:prstGeom>
          <a:ln w="38100">
            <a:solidFill>
              <a:srgbClr val="E50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C9E4DE3-3C70-4E97-930A-BAA4D84AA9D1}"/>
              </a:ext>
            </a:extLst>
          </p:cNvPr>
          <p:cNvSpPr/>
          <p:nvPr/>
        </p:nvSpPr>
        <p:spPr>
          <a:xfrm>
            <a:off x="7604164" y="5278341"/>
            <a:ext cx="413816" cy="420490"/>
          </a:xfrm>
          <a:prstGeom prst="flowChartConnector">
            <a:avLst/>
          </a:prstGeom>
          <a:solidFill>
            <a:srgbClr val="E50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lecha abajo com preenchimento sólido">
            <a:extLst>
              <a:ext uri="{FF2B5EF4-FFF2-40B4-BE49-F238E27FC236}">
                <a16:creationId xmlns:a16="http://schemas.microsoft.com/office/drawing/2014/main" id="{3170449E-31ED-45FC-A54C-75A059C89A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65501" y="232013"/>
            <a:ext cx="597089" cy="597089"/>
          </a:xfrm>
          <a:prstGeom prst="rect">
            <a:avLst/>
          </a:prstGeom>
        </p:spPr>
      </p:pic>
      <p:pic>
        <p:nvPicPr>
          <p:cNvPr id="19" name="Gráfico 18" descr="Dim (Sun Médio) estrutura de tópicos">
            <a:extLst>
              <a:ext uri="{FF2B5EF4-FFF2-40B4-BE49-F238E27FC236}">
                <a16:creationId xmlns:a16="http://schemas.microsoft.com/office/drawing/2014/main" id="{0CA3250D-F4E3-4C0C-B70C-47825DC1A6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80" y="3106779"/>
            <a:ext cx="643159" cy="643159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C3B4DC-9C5B-4A24-8972-D9D5D783E22C}"/>
              </a:ext>
            </a:extLst>
          </p:cNvPr>
          <p:cNvSpPr/>
          <p:nvPr/>
        </p:nvSpPr>
        <p:spPr>
          <a:xfrm>
            <a:off x="429904" y="2500310"/>
            <a:ext cx="102668" cy="165543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Atraso 20">
            <a:extLst>
              <a:ext uri="{FF2B5EF4-FFF2-40B4-BE49-F238E27FC236}">
                <a16:creationId xmlns:a16="http://schemas.microsoft.com/office/drawing/2014/main" id="{116D77CB-53E1-4828-BBD8-D1E79999B51A}"/>
              </a:ext>
            </a:extLst>
          </p:cNvPr>
          <p:cNvSpPr/>
          <p:nvPr/>
        </p:nvSpPr>
        <p:spPr>
          <a:xfrm rot="5400000">
            <a:off x="343125" y="4198312"/>
            <a:ext cx="276224" cy="10267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03AFD5-5DD9-49CA-8CBD-0CA1E018A5C8}"/>
              </a:ext>
            </a:extLst>
          </p:cNvPr>
          <p:cNvSpPr txBox="1"/>
          <p:nvPr/>
        </p:nvSpPr>
        <p:spPr>
          <a:xfrm>
            <a:off x="2653439" y="345891"/>
            <a:ext cx="687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“</a:t>
            </a:r>
            <a:r>
              <a:rPr lang="pt-BR" dirty="0" smtClean="0">
                <a:solidFill>
                  <a:schemeClr val="bg1"/>
                </a:solidFill>
              </a:rPr>
              <a:t>Os </a:t>
            </a:r>
            <a:r>
              <a:rPr lang="pt-BR" dirty="0">
                <a:solidFill>
                  <a:schemeClr val="bg1"/>
                </a:solidFill>
              </a:rPr>
              <a:t>principais sistemas embarcados utilizados na automação </a:t>
            </a:r>
            <a:r>
              <a:rPr lang="pt-BR" dirty="0" smtClean="0">
                <a:solidFill>
                  <a:schemeClr val="bg1"/>
                </a:solidFill>
              </a:rPr>
              <a:t>industrial</a:t>
            </a:r>
            <a:r>
              <a:rPr lang="pt-BR" b="1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18F5CC9-E9C8-4B2C-AF36-643216D325A2}"/>
              </a:ext>
            </a:extLst>
          </p:cNvPr>
          <p:cNvSpPr txBox="1"/>
          <p:nvPr/>
        </p:nvSpPr>
        <p:spPr>
          <a:xfrm>
            <a:off x="4548336" y="5903950"/>
            <a:ext cx="11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Episódios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9C6CF3-9ADA-4AE7-BAFD-91ECB787E610}"/>
              </a:ext>
            </a:extLst>
          </p:cNvPr>
          <p:cNvSpPr txBox="1"/>
          <p:nvPr/>
        </p:nvSpPr>
        <p:spPr>
          <a:xfrm>
            <a:off x="7254606" y="5883644"/>
            <a:ext cx="192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Idioma e legendas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0750F-41C3-41EE-96CC-03DFD9B87963}"/>
              </a:ext>
            </a:extLst>
          </p:cNvPr>
          <p:cNvSpPr txBox="1"/>
          <p:nvPr/>
        </p:nvSpPr>
        <p:spPr>
          <a:xfrm>
            <a:off x="1261501" y="5903950"/>
            <a:ext cx="17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Bloqueio de tela</a:t>
            </a:r>
          </a:p>
        </p:txBody>
      </p:sp>
      <p:pic>
        <p:nvPicPr>
          <p:cNvPr id="29" name="Gráfico 28" descr="Desbloquear estrutura de tópicos">
            <a:extLst>
              <a:ext uri="{FF2B5EF4-FFF2-40B4-BE49-F238E27FC236}">
                <a16:creationId xmlns:a16="http://schemas.microsoft.com/office/drawing/2014/main" id="{911E4B81-B2A4-43C0-8A2D-0F7A0B8611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7800" y="5831752"/>
            <a:ext cx="482949" cy="482949"/>
          </a:xfrm>
          <a:prstGeom prst="rect">
            <a:avLst/>
          </a:prstGeom>
        </p:spPr>
      </p:pic>
      <p:pic>
        <p:nvPicPr>
          <p:cNvPr id="31" name="Gráfico 30" descr="Legendas com preenchimento sólido">
            <a:extLst>
              <a:ext uri="{FF2B5EF4-FFF2-40B4-BE49-F238E27FC236}">
                <a16:creationId xmlns:a16="http://schemas.microsoft.com/office/drawing/2014/main" id="{45908F18-A476-45A5-ADB4-2FBEAB197F9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48316" y="5839721"/>
            <a:ext cx="587522" cy="522469"/>
          </a:xfrm>
          <a:prstGeom prst="rect">
            <a:avLst/>
          </a:prstGeom>
        </p:spPr>
      </p:pic>
      <p:pic>
        <p:nvPicPr>
          <p:cNvPr id="33" name="Gráfico 32" descr="Ícone do menu de hambúrguer com preenchimento sólido">
            <a:extLst>
              <a:ext uri="{FF2B5EF4-FFF2-40B4-BE49-F238E27FC236}">
                <a16:creationId xmlns:a16="http://schemas.microsoft.com/office/drawing/2014/main" id="{4A6E8BBE-1B30-4485-9FB3-E084C697B1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79466" y="5860027"/>
            <a:ext cx="482950" cy="48295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88BA0C-5619-40DC-B989-88FBC03D164C}"/>
              </a:ext>
            </a:extLst>
          </p:cNvPr>
          <p:cNvSpPr txBox="1"/>
          <p:nvPr/>
        </p:nvSpPr>
        <p:spPr>
          <a:xfrm>
            <a:off x="10515274" y="5898720"/>
            <a:ext cx="115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8" name="Gráfico 37" descr="Fim com preenchimento sólido">
            <a:extLst>
              <a:ext uri="{FF2B5EF4-FFF2-40B4-BE49-F238E27FC236}">
                <a16:creationId xmlns:a16="http://schemas.microsoft.com/office/drawing/2014/main" id="{78D39076-7BD7-4686-BDF4-0E882F4157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30788" y="5832758"/>
            <a:ext cx="506492" cy="506492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0B1E39-2240-4792-95B9-B1E674F94B18}"/>
              </a:ext>
            </a:extLst>
          </p:cNvPr>
          <p:cNvSpPr txBox="1"/>
          <p:nvPr/>
        </p:nvSpPr>
        <p:spPr>
          <a:xfrm>
            <a:off x="1404655" y="1131455"/>
            <a:ext cx="9912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2"/>
                </a:solidFill>
              </a:rPr>
              <a:t>CNC (Comando Numérico Computadorizado)</a:t>
            </a:r>
            <a:r>
              <a:rPr lang="pt-BR" dirty="0">
                <a:solidFill>
                  <a:schemeClr val="bg2"/>
                </a:solidFill>
              </a:rPr>
              <a:t> </a:t>
            </a:r>
          </a:p>
          <a:p>
            <a:pPr algn="just"/>
            <a:r>
              <a:rPr lang="pt-BR" dirty="0">
                <a:solidFill>
                  <a:schemeClr val="bg2"/>
                </a:solidFill>
              </a:rPr>
              <a:t>S</a:t>
            </a:r>
            <a:r>
              <a:rPr lang="pt-BR" dirty="0" smtClean="0">
                <a:solidFill>
                  <a:schemeClr val="bg2"/>
                </a:solidFill>
              </a:rPr>
              <a:t>ão </a:t>
            </a:r>
            <a:r>
              <a:rPr lang="pt-BR" dirty="0">
                <a:solidFill>
                  <a:schemeClr val="bg2"/>
                </a:solidFill>
              </a:rPr>
              <a:t>computadores dedicados ao controle de eixos de máquinas a fim de controlar o deslocamento de suas partes móveis e executar movimentos previamente programados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</a:p>
          <a:p>
            <a:pPr algn="just"/>
            <a:endParaRPr lang="pt-BR" dirty="0">
              <a:solidFill>
                <a:schemeClr val="bg2"/>
              </a:solidFill>
            </a:endParaRPr>
          </a:p>
          <a:p>
            <a:pPr algn="just"/>
            <a:r>
              <a:rPr lang="pt-BR" b="1" dirty="0">
                <a:solidFill>
                  <a:schemeClr val="bg2"/>
                </a:solidFill>
              </a:rPr>
              <a:t>CLP/PLC (Controlador Lógico Programável)</a:t>
            </a:r>
          </a:p>
          <a:p>
            <a:pPr algn="just"/>
            <a:r>
              <a:rPr lang="pt-BR" dirty="0" smtClean="0">
                <a:solidFill>
                  <a:schemeClr val="bg2"/>
                </a:solidFill>
              </a:rPr>
              <a:t>É um </a:t>
            </a:r>
            <a:r>
              <a:rPr lang="pt-BR" dirty="0">
                <a:solidFill>
                  <a:schemeClr val="bg2"/>
                </a:solidFill>
              </a:rPr>
              <a:t>dos mais famosos controladores da indústria, executando controle de variáveis digitais e analógicas.  Ele recebe sinais de diversos sensores e medidores, compara esses sinais com seu programa e com os valores de set-point introduzidos pelo usuário e aciona atuadores como motores e válvulas</a:t>
            </a:r>
          </a:p>
          <a:p>
            <a:pPr algn="just"/>
            <a:endParaRPr lang="pt-BR" dirty="0" smtClean="0">
              <a:solidFill>
                <a:schemeClr val="bg1"/>
              </a:solidFill>
            </a:endParaRPr>
          </a:p>
          <a:p>
            <a:pPr algn="just"/>
            <a:r>
              <a:rPr lang="pt-BR" b="1" dirty="0">
                <a:solidFill>
                  <a:schemeClr val="bg2"/>
                </a:solidFill>
              </a:rPr>
              <a:t>PC </a:t>
            </a:r>
            <a:r>
              <a:rPr lang="pt-BR" b="1" dirty="0" smtClean="0">
                <a:solidFill>
                  <a:schemeClr val="bg2"/>
                </a:solidFill>
              </a:rPr>
              <a:t>Industrial</a:t>
            </a:r>
          </a:p>
          <a:p>
            <a:pPr algn="just"/>
            <a:r>
              <a:rPr lang="pt-BR" b="1" dirty="0">
                <a:solidFill>
                  <a:schemeClr val="bg2"/>
                </a:solidFill>
              </a:rPr>
              <a:t>É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>
                <a:solidFill>
                  <a:schemeClr val="bg2"/>
                </a:solidFill>
              </a:rPr>
              <a:t>um dos equipamentos que se destacam. Sua construção difere dos computadores comuns pela robustez e confiabilidade que deve possuir para operar em aplicações críticas de alto desempenho. Windows ou o Linux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8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egrade">
            <a:extLst>
              <a:ext uri="{FF2B5EF4-FFF2-40B4-BE49-F238E27FC236}">
                <a16:creationId xmlns:a16="http://schemas.microsoft.com/office/drawing/2014/main" id="{2D35FFB2-0960-4F0F-91BF-4E45060B22CF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226FD33-BBD1-4D5B-94D8-A0098D5FDC55}"/>
              </a:ext>
            </a:extLst>
          </p:cNvPr>
          <p:cNvCxnSpPr>
            <a:cxnSpLocks/>
          </p:cNvCxnSpPr>
          <p:nvPr/>
        </p:nvCxnSpPr>
        <p:spPr>
          <a:xfrm flipV="1">
            <a:off x="3374746" y="5512463"/>
            <a:ext cx="8275153" cy="1554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D1432F1-0D08-4C8C-8393-B7BF6D58FAB7}"/>
              </a:ext>
            </a:extLst>
          </p:cNvPr>
          <p:cNvCxnSpPr/>
          <p:nvPr/>
        </p:nvCxnSpPr>
        <p:spPr>
          <a:xfrm>
            <a:off x="568230" y="5512463"/>
            <a:ext cx="9071642" cy="0"/>
          </a:xfrm>
          <a:prstGeom prst="line">
            <a:avLst/>
          </a:prstGeom>
          <a:ln w="38100">
            <a:solidFill>
              <a:srgbClr val="E50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C9E4DE3-3C70-4E97-930A-BAA4D84AA9D1}"/>
              </a:ext>
            </a:extLst>
          </p:cNvPr>
          <p:cNvSpPr/>
          <p:nvPr/>
        </p:nvSpPr>
        <p:spPr>
          <a:xfrm>
            <a:off x="9432964" y="5302218"/>
            <a:ext cx="413816" cy="420490"/>
          </a:xfrm>
          <a:prstGeom prst="flowChartConnector">
            <a:avLst/>
          </a:prstGeom>
          <a:solidFill>
            <a:srgbClr val="E50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lecha abajo com preenchimento sólido">
            <a:extLst>
              <a:ext uri="{FF2B5EF4-FFF2-40B4-BE49-F238E27FC236}">
                <a16:creationId xmlns:a16="http://schemas.microsoft.com/office/drawing/2014/main" id="{3170449E-31ED-45FC-A54C-75A059C89A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65501" y="232013"/>
            <a:ext cx="597089" cy="597089"/>
          </a:xfrm>
          <a:prstGeom prst="rect">
            <a:avLst/>
          </a:prstGeom>
        </p:spPr>
      </p:pic>
      <p:pic>
        <p:nvPicPr>
          <p:cNvPr id="19" name="Gráfico 18" descr="Dim (Sun Médio) estrutura de tópicos">
            <a:extLst>
              <a:ext uri="{FF2B5EF4-FFF2-40B4-BE49-F238E27FC236}">
                <a16:creationId xmlns:a16="http://schemas.microsoft.com/office/drawing/2014/main" id="{0CA3250D-F4E3-4C0C-B70C-47825DC1A6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80" y="3106779"/>
            <a:ext cx="643159" cy="643159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C3B4DC-9C5B-4A24-8972-D9D5D783E22C}"/>
              </a:ext>
            </a:extLst>
          </p:cNvPr>
          <p:cNvSpPr/>
          <p:nvPr/>
        </p:nvSpPr>
        <p:spPr>
          <a:xfrm>
            <a:off x="429904" y="2500310"/>
            <a:ext cx="102668" cy="165543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Atraso 20">
            <a:extLst>
              <a:ext uri="{FF2B5EF4-FFF2-40B4-BE49-F238E27FC236}">
                <a16:creationId xmlns:a16="http://schemas.microsoft.com/office/drawing/2014/main" id="{116D77CB-53E1-4828-BBD8-D1E79999B51A}"/>
              </a:ext>
            </a:extLst>
          </p:cNvPr>
          <p:cNvSpPr/>
          <p:nvPr/>
        </p:nvSpPr>
        <p:spPr>
          <a:xfrm rot="5400000">
            <a:off x="346391" y="4201578"/>
            <a:ext cx="269692" cy="10267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03AFD5-5DD9-49CA-8CBD-0CA1E018A5C8}"/>
              </a:ext>
            </a:extLst>
          </p:cNvPr>
          <p:cNvSpPr txBox="1"/>
          <p:nvPr/>
        </p:nvSpPr>
        <p:spPr>
          <a:xfrm>
            <a:off x="2653439" y="349304"/>
            <a:ext cx="687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“</a:t>
            </a:r>
            <a:r>
              <a:rPr lang="pt-BR" dirty="0" smtClean="0">
                <a:solidFill>
                  <a:schemeClr val="bg1"/>
                </a:solidFill>
              </a:rPr>
              <a:t>Os </a:t>
            </a:r>
            <a:r>
              <a:rPr lang="pt-BR" dirty="0">
                <a:solidFill>
                  <a:schemeClr val="bg1"/>
                </a:solidFill>
              </a:rPr>
              <a:t>principais sistemas embarcados utilizados na automação </a:t>
            </a:r>
            <a:r>
              <a:rPr lang="pt-BR" dirty="0" smtClean="0">
                <a:solidFill>
                  <a:schemeClr val="bg1"/>
                </a:solidFill>
              </a:rPr>
              <a:t>industrial</a:t>
            </a:r>
            <a:r>
              <a:rPr lang="pt-BR" b="1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18F5CC9-E9C8-4B2C-AF36-643216D325A2}"/>
              </a:ext>
            </a:extLst>
          </p:cNvPr>
          <p:cNvSpPr txBox="1"/>
          <p:nvPr/>
        </p:nvSpPr>
        <p:spPr>
          <a:xfrm>
            <a:off x="4548336" y="5903950"/>
            <a:ext cx="11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Episódios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9C6CF3-9ADA-4AE7-BAFD-91ECB787E610}"/>
              </a:ext>
            </a:extLst>
          </p:cNvPr>
          <p:cNvSpPr txBox="1"/>
          <p:nvPr/>
        </p:nvSpPr>
        <p:spPr>
          <a:xfrm>
            <a:off x="7254606" y="5883644"/>
            <a:ext cx="192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Idioma e legendas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0750F-41C3-41EE-96CC-03DFD9B87963}"/>
              </a:ext>
            </a:extLst>
          </p:cNvPr>
          <p:cNvSpPr txBox="1"/>
          <p:nvPr/>
        </p:nvSpPr>
        <p:spPr>
          <a:xfrm>
            <a:off x="1261501" y="5903950"/>
            <a:ext cx="17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Bloqueio de tela</a:t>
            </a:r>
          </a:p>
        </p:txBody>
      </p:sp>
      <p:pic>
        <p:nvPicPr>
          <p:cNvPr id="29" name="Gráfico 28" descr="Desbloquear estrutura de tópicos">
            <a:extLst>
              <a:ext uri="{FF2B5EF4-FFF2-40B4-BE49-F238E27FC236}">
                <a16:creationId xmlns:a16="http://schemas.microsoft.com/office/drawing/2014/main" id="{911E4B81-B2A4-43C0-8A2D-0F7A0B8611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7800" y="5831752"/>
            <a:ext cx="482949" cy="482949"/>
          </a:xfrm>
          <a:prstGeom prst="rect">
            <a:avLst/>
          </a:prstGeom>
        </p:spPr>
      </p:pic>
      <p:pic>
        <p:nvPicPr>
          <p:cNvPr id="31" name="Gráfico 30" descr="Legendas com preenchimento sólido">
            <a:extLst>
              <a:ext uri="{FF2B5EF4-FFF2-40B4-BE49-F238E27FC236}">
                <a16:creationId xmlns:a16="http://schemas.microsoft.com/office/drawing/2014/main" id="{45908F18-A476-45A5-ADB4-2FBEAB197F9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48316" y="5839721"/>
            <a:ext cx="587522" cy="522469"/>
          </a:xfrm>
          <a:prstGeom prst="rect">
            <a:avLst/>
          </a:prstGeom>
        </p:spPr>
      </p:pic>
      <p:pic>
        <p:nvPicPr>
          <p:cNvPr id="33" name="Gráfico 32" descr="Ícone do menu de hambúrguer com preenchimento sólido">
            <a:extLst>
              <a:ext uri="{FF2B5EF4-FFF2-40B4-BE49-F238E27FC236}">
                <a16:creationId xmlns:a16="http://schemas.microsoft.com/office/drawing/2014/main" id="{4A6E8BBE-1B30-4485-9FB3-E084C697B1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79466" y="5860027"/>
            <a:ext cx="482950" cy="48295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88BA0C-5619-40DC-B989-88FBC03D164C}"/>
              </a:ext>
            </a:extLst>
          </p:cNvPr>
          <p:cNvSpPr txBox="1"/>
          <p:nvPr/>
        </p:nvSpPr>
        <p:spPr>
          <a:xfrm>
            <a:off x="10515274" y="5898720"/>
            <a:ext cx="115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8" name="Gráfico 37" descr="Fim com preenchimento sólido">
            <a:extLst>
              <a:ext uri="{FF2B5EF4-FFF2-40B4-BE49-F238E27FC236}">
                <a16:creationId xmlns:a16="http://schemas.microsoft.com/office/drawing/2014/main" id="{78D39076-7BD7-4686-BDF4-0E882F4157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30788" y="5832758"/>
            <a:ext cx="506492" cy="506492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0B1E39-2240-4792-95B9-B1E674F94B18}"/>
              </a:ext>
            </a:extLst>
          </p:cNvPr>
          <p:cNvSpPr txBox="1"/>
          <p:nvPr/>
        </p:nvSpPr>
        <p:spPr>
          <a:xfrm>
            <a:off x="1404655" y="853392"/>
            <a:ext cx="99123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2"/>
                </a:solidFill>
              </a:rPr>
              <a:t>PAC (Controlador Programável de Automação)</a:t>
            </a:r>
          </a:p>
          <a:p>
            <a:pPr algn="just"/>
            <a:r>
              <a:rPr lang="pt-BR" dirty="0" smtClean="0">
                <a:solidFill>
                  <a:schemeClr val="bg2"/>
                </a:solidFill>
              </a:rPr>
              <a:t>Reúne </a:t>
            </a:r>
            <a:r>
              <a:rPr lang="pt-BR" dirty="0">
                <a:solidFill>
                  <a:schemeClr val="bg2"/>
                </a:solidFill>
              </a:rPr>
              <a:t>as capacidades do </a:t>
            </a:r>
            <a:r>
              <a:rPr lang="pt-BR" dirty="0" err="1">
                <a:solidFill>
                  <a:schemeClr val="bg2"/>
                </a:solidFill>
              </a:rPr>
              <a:t>CLPs</a:t>
            </a:r>
            <a:r>
              <a:rPr lang="pt-BR" dirty="0">
                <a:solidFill>
                  <a:schemeClr val="bg2"/>
                </a:solidFill>
              </a:rPr>
              <a:t> com o poder de processamento dos PCs industriais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</a:p>
          <a:p>
            <a:pPr algn="just"/>
            <a:endParaRPr lang="pt-BR" dirty="0">
              <a:solidFill>
                <a:schemeClr val="bg2"/>
              </a:solidFill>
            </a:endParaRPr>
          </a:p>
          <a:p>
            <a:pPr algn="just"/>
            <a:r>
              <a:rPr lang="pt-BR" b="1" dirty="0">
                <a:solidFill>
                  <a:schemeClr val="bg2"/>
                </a:solidFill>
              </a:rPr>
              <a:t>Computador de Vazão</a:t>
            </a:r>
          </a:p>
          <a:p>
            <a:pPr algn="just"/>
            <a:r>
              <a:rPr lang="pt-BR" dirty="0">
                <a:solidFill>
                  <a:schemeClr val="bg2"/>
                </a:solidFill>
              </a:rPr>
              <a:t>D</a:t>
            </a:r>
            <a:r>
              <a:rPr lang="pt-BR" dirty="0" smtClean="0">
                <a:solidFill>
                  <a:schemeClr val="bg2"/>
                </a:solidFill>
              </a:rPr>
              <a:t>edicado </a:t>
            </a:r>
            <a:r>
              <a:rPr lang="pt-BR" dirty="0">
                <a:solidFill>
                  <a:schemeClr val="bg2"/>
                </a:solidFill>
              </a:rPr>
              <a:t>a análise de informações de medição de vazão de líquidos e gases dos processos industriais, reunindo dados como: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Totalização da vazão (Cálculo do volume total);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Análise de perdas;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Medição fiscal;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Registro de dados;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Monitoração de alarmes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</a:p>
          <a:p>
            <a:pPr lvl="0" algn="just"/>
            <a:endParaRPr lang="pt-BR" dirty="0" smtClean="0">
              <a:solidFill>
                <a:schemeClr val="bg2"/>
              </a:solidFill>
            </a:endParaRPr>
          </a:p>
          <a:p>
            <a:pPr algn="just"/>
            <a:r>
              <a:rPr lang="pt-BR" b="1" dirty="0">
                <a:solidFill>
                  <a:schemeClr val="bg2"/>
                </a:solidFill>
              </a:rPr>
              <a:t>IHM</a:t>
            </a:r>
          </a:p>
          <a:p>
            <a:pPr algn="just"/>
            <a:r>
              <a:rPr lang="pt-BR" dirty="0">
                <a:solidFill>
                  <a:schemeClr val="bg2"/>
                </a:solidFill>
              </a:rPr>
              <a:t>Uma IHM consiste em um equipamento </a:t>
            </a:r>
            <a:r>
              <a:rPr lang="pt-BR" dirty="0" err="1" smtClean="0">
                <a:solidFill>
                  <a:schemeClr val="bg2"/>
                </a:solidFill>
              </a:rPr>
              <a:t>microprocessado</a:t>
            </a:r>
            <a:r>
              <a:rPr lang="pt-BR" dirty="0">
                <a:solidFill>
                  <a:schemeClr val="bg2"/>
                </a:solidFill>
              </a:rPr>
              <a:t>, capaz de se comunicar através de uma ou mais redes e apresentar os dados em seu display, permitindo ao usuário alterar e ler os valores em tempo real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  <a:endParaRPr lang="pt-B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32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egrade">
            <a:extLst>
              <a:ext uri="{FF2B5EF4-FFF2-40B4-BE49-F238E27FC236}">
                <a16:creationId xmlns:a16="http://schemas.microsoft.com/office/drawing/2014/main" id="{2D35FFB2-0960-4F0F-91BF-4E45060B22CF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226FD33-BBD1-4D5B-94D8-A0098D5FDC55}"/>
              </a:ext>
            </a:extLst>
          </p:cNvPr>
          <p:cNvCxnSpPr>
            <a:cxnSpLocks/>
          </p:cNvCxnSpPr>
          <p:nvPr/>
        </p:nvCxnSpPr>
        <p:spPr>
          <a:xfrm flipV="1">
            <a:off x="3374746" y="5512463"/>
            <a:ext cx="8275153" cy="1554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D1432F1-0D08-4C8C-8393-B7BF6D58FAB7}"/>
              </a:ext>
            </a:extLst>
          </p:cNvPr>
          <p:cNvCxnSpPr/>
          <p:nvPr/>
        </p:nvCxnSpPr>
        <p:spPr>
          <a:xfrm>
            <a:off x="568230" y="5512463"/>
            <a:ext cx="10805404" cy="0"/>
          </a:xfrm>
          <a:prstGeom prst="line">
            <a:avLst/>
          </a:prstGeom>
          <a:ln w="38100">
            <a:solidFill>
              <a:srgbClr val="E50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C9E4DE3-3C70-4E97-930A-BAA4D84AA9D1}"/>
              </a:ext>
            </a:extLst>
          </p:cNvPr>
          <p:cNvSpPr/>
          <p:nvPr/>
        </p:nvSpPr>
        <p:spPr>
          <a:xfrm>
            <a:off x="11166726" y="5302218"/>
            <a:ext cx="413816" cy="420490"/>
          </a:xfrm>
          <a:prstGeom prst="flowChartConnector">
            <a:avLst/>
          </a:prstGeom>
          <a:solidFill>
            <a:srgbClr val="E50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lecha abajo com preenchimento sólido">
            <a:extLst>
              <a:ext uri="{FF2B5EF4-FFF2-40B4-BE49-F238E27FC236}">
                <a16:creationId xmlns:a16="http://schemas.microsoft.com/office/drawing/2014/main" id="{3170449E-31ED-45FC-A54C-75A059C89A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65501" y="232013"/>
            <a:ext cx="597089" cy="597089"/>
          </a:xfrm>
          <a:prstGeom prst="rect">
            <a:avLst/>
          </a:prstGeom>
        </p:spPr>
      </p:pic>
      <p:pic>
        <p:nvPicPr>
          <p:cNvPr id="19" name="Gráfico 18" descr="Dim (Sun Médio) estrutura de tópicos">
            <a:extLst>
              <a:ext uri="{FF2B5EF4-FFF2-40B4-BE49-F238E27FC236}">
                <a16:creationId xmlns:a16="http://schemas.microsoft.com/office/drawing/2014/main" id="{0CA3250D-F4E3-4C0C-B70C-47825DC1A6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80" y="3106779"/>
            <a:ext cx="643159" cy="643159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C3B4DC-9C5B-4A24-8972-D9D5D783E22C}"/>
              </a:ext>
            </a:extLst>
          </p:cNvPr>
          <p:cNvSpPr/>
          <p:nvPr/>
        </p:nvSpPr>
        <p:spPr>
          <a:xfrm>
            <a:off x="429904" y="2500310"/>
            <a:ext cx="102668" cy="165543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Atraso 20">
            <a:extLst>
              <a:ext uri="{FF2B5EF4-FFF2-40B4-BE49-F238E27FC236}">
                <a16:creationId xmlns:a16="http://schemas.microsoft.com/office/drawing/2014/main" id="{116D77CB-53E1-4828-BBD8-D1E79999B51A}"/>
              </a:ext>
            </a:extLst>
          </p:cNvPr>
          <p:cNvSpPr/>
          <p:nvPr/>
        </p:nvSpPr>
        <p:spPr>
          <a:xfrm rot="5400000">
            <a:off x="344758" y="4199945"/>
            <a:ext cx="272958" cy="10266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03AFD5-5DD9-49CA-8CBD-0CA1E018A5C8}"/>
              </a:ext>
            </a:extLst>
          </p:cNvPr>
          <p:cNvSpPr txBox="1"/>
          <p:nvPr/>
        </p:nvSpPr>
        <p:spPr>
          <a:xfrm>
            <a:off x="2653439" y="353499"/>
            <a:ext cx="687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“</a:t>
            </a:r>
            <a:r>
              <a:rPr lang="pt-BR" dirty="0" smtClean="0">
                <a:solidFill>
                  <a:schemeClr val="bg1"/>
                </a:solidFill>
              </a:rPr>
              <a:t>Os </a:t>
            </a:r>
            <a:r>
              <a:rPr lang="pt-BR" dirty="0">
                <a:solidFill>
                  <a:schemeClr val="bg1"/>
                </a:solidFill>
              </a:rPr>
              <a:t>principais sistemas embarcados utilizados na automação </a:t>
            </a:r>
            <a:r>
              <a:rPr lang="pt-BR" dirty="0" smtClean="0">
                <a:solidFill>
                  <a:schemeClr val="bg1"/>
                </a:solidFill>
              </a:rPr>
              <a:t>industrial</a:t>
            </a:r>
            <a:r>
              <a:rPr lang="pt-BR" b="1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18F5CC9-E9C8-4B2C-AF36-643216D325A2}"/>
              </a:ext>
            </a:extLst>
          </p:cNvPr>
          <p:cNvSpPr txBox="1"/>
          <p:nvPr/>
        </p:nvSpPr>
        <p:spPr>
          <a:xfrm>
            <a:off x="4548336" y="5903950"/>
            <a:ext cx="11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Episódios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9C6CF3-9ADA-4AE7-BAFD-91ECB787E610}"/>
              </a:ext>
            </a:extLst>
          </p:cNvPr>
          <p:cNvSpPr txBox="1"/>
          <p:nvPr/>
        </p:nvSpPr>
        <p:spPr>
          <a:xfrm>
            <a:off x="7254606" y="5883644"/>
            <a:ext cx="192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Idioma e legendas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0750F-41C3-41EE-96CC-03DFD9B87963}"/>
              </a:ext>
            </a:extLst>
          </p:cNvPr>
          <p:cNvSpPr txBox="1"/>
          <p:nvPr/>
        </p:nvSpPr>
        <p:spPr>
          <a:xfrm>
            <a:off x="1261501" y="5903950"/>
            <a:ext cx="17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Bloqueio de tela</a:t>
            </a:r>
          </a:p>
        </p:txBody>
      </p:sp>
      <p:pic>
        <p:nvPicPr>
          <p:cNvPr id="29" name="Gráfico 28" descr="Desbloquear estrutura de tópicos">
            <a:extLst>
              <a:ext uri="{FF2B5EF4-FFF2-40B4-BE49-F238E27FC236}">
                <a16:creationId xmlns:a16="http://schemas.microsoft.com/office/drawing/2014/main" id="{911E4B81-B2A4-43C0-8A2D-0F7A0B8611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7800" y="5831752"/>
            <a:ext cx="482949" cy="482949"/>
          </a:xfrm>
          <a:prstGeom prst="rect">
            <a:avLst/>
          </a:prstGeom>
        </p:spPr>
      </p:pic>
      <p:pic>
        <p:nvPicPr>
          <p:cNvPr id="31" name="Gráfico 30" descr="Legendas com preenchimento sólido">
            <a:extLst>
              <a:ext uri="{FF2B5EF4-FFF2-40B4-BE49-F238E27FC236}">
                <a16:creationId xmlns:a16="http://schemas.microsoft.com/office/drawing/2014/main" id="{45908F18-A476-45A5-ADB4-2FBEAB197F9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48316" y="5839721"/>
            <a:ext cx="587522" cy="522469"/>
          </a:xfrm>
          <a:prstGeom prst="rect">
            <a:avLst/>
          </a:prstGeom>
        </p:spPr>
      </p:pic>
      <p:pic>
        <p:nvPicPr>
          <p:cNvPr id="33" name="Gráfico 32" descr="Ícone do menu de hambúrguer com preenchimento sólido">
            <a:extLst>
              <a:ext uri="{FF2B5EF4-FFF2-40B4-BE49-F238E27FC236}">
                <a16:creationId xmlns:a16="http://schemas.microsoft.com/office/drawing/2014/main" id="{4A6E8BBE-1B30-4485-9FB3-E084C697B1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79466" y="5860027"/>
            <a:ext cx="482950" cy="48295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88BA0C-5619-40DC-B989-88FBC03D164C}"/>
              </a:ext>
            </a:extLst>
          </p:cNvPr>
          <p:cNvSpPr txBox="1"/>
          <p:nvPr/>
        </p:nvSpPr>
        <p:spPr>
          <a:xfrm>
            <a:off x="10515274" y="5898720"/>
            <a:ext cx="115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8" name="Gráfico 37" descr="Fim com preenchimento sólido">
            <a:extLst>
              <a:ext uri="{FF2B5EF4-FFF2-40B4-BE49-F238E27FC236}">
                <a16:creationId xmlns:a16="http://schemas.microsoft.com/office/drawing/2014/main" id="{78D39076-7BD7-4686-BDF4-0E882F4157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30788" y="5832758"/>
            <a:ext cx="506492" cy="506492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0B1E39-2240-4792-95B9-B1E674F94B18}"/>
              </a:ext>
            </a:extLst>
          </p:cNvPr>
          <p:cNvSpPr txBox="1"/>
          <p:nvPr/>
        </p:nvSpPr>
        <p:spPr>
          <a:xfrm>
            <a:off x="1404655" y="842664"/>
            <a:ext cx="99123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2"/>
                </a:solidFill>
              </a:rPr>
              <a:t>Instrumentos Inteligentes</a:t>
            </a:r>
          </a:p>
          <a:p>
            <a:pPr algn="just"/>
            <a:r>
              <a:rPr lang="pt-BR" dirty="0">
                <a:solidFill>
                  <a:schemeClr val="bg2"/>
                </a:solidFill>
              </a:rPr>
              <a:t>Com a popularização dos </a:t>
            </a:r>
            <a:r>
              <a:rPr lang="pt-BR" dirty="0" err="1">
                <a:solidFill>
                  <a:schemeClr val="bg2"/>
                </a:solidFill>
              </a:rPr>
              <a:t>microcontroladores</a:t>
            </a:r>
            <a:r>
              <a:rPr lang="pt-BR" dirty="0">
                <a:solidFill>
                  <a:schemeClr val="bg2"/>
                </a:solidFill>
              </a:rPr>
              <a:t>, foi possível agregar certa “inteligência” aos instrumentos, tornando possível a utilização dos instrumentos não somente para fins de medição, mas também como parte de estratégias de controle avançadas. Um exemplo é o transmissor, que recebe o sinal do sensor, processa essa informação e envia para outro equipamento utilizado no processo como um CLP ou PC industrial.</a:t>
            </a:r>
          </a:p>
          <a:p>
            <a:pPr algn="just"/>
            <a:endParaRPr lang="pt-BR" dirty="0" smtClean="0">
              <a:solidFill>
                <a:schemeClr val="bg2"/>
              </a:solidFill>
            </a:endParaRPr>
          </a:p>
          <a:p>
            <a:pPr algn="just"/>
            <a:r>
              <a:rPr lang="pt-BR" b="1" dirty="0">
                <a:solidFill>
                  <a:schemeClr val="bg2"/>
                </a:solidFill>
              </a:rPr>
              <a:t>Acionamentos Elétricos</a:t>
            </a:r>
            <a:endParaRPr lang="pt-BR" dirty="0">
              <a:solidFill>
                <a:schemeClr val="bg2"/>
              </a:solidFill>
            </a:endParaRPr>
          </a:p>
          <a:p>
            <a:pPr algn="just"/>
            <a:r>
              <a:rPr lang="pt-BR" dirty="0">
                <a:solidFill>
                  <a:schemeClr val="bg2"/>
                </a:solidFill>
              </a:rPr>
              <a:t>Com grande importância na indústria moderna, temos os equipamentos que fazem o controle dos motores elétricos, esses equipamentos chamados também de </a:t>
            </a:r>
            <a:r>
              <a:rPr lang="pt-BR" dirty="0" err="1">
                <a:solidFill>
                  <a:schemeClr val="bg2"/>
                </a:solidFill>
              </a:rPr>
              <a:t>DRIVERs</a:t>
            </a:r>
            <a:r>
              <a:rPr lang="pt-BR" dirty="0">
                <a:solidFill>
                  <a:schemeClr val="bg2"/>
                </a:solidFill>
              </a:rPr>
              <a:t>, são largamente utilizados de forma autônoma ou agregado a algum CLP, são eles: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Inversor de Frequência: permite o controle de vários parâmetros do motor como a velocidade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  <a:endParaRPr lang="pt-BR" dirty="0">
              <a:solidFill>
                <a:schemeClr val="bg2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Soft-Start: permite apenas a partida suave dos motores elétricos afim de proteger a rede elétrica contra picos elevados de corrente elétrica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  <a:endParaRPr lang="pt-BR" dirty="0">
              <a:solidFill>
                <a:schemeClr val="bg2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Servo-Conversor: trabalha em par com o servo-motor e é utilizado para acionamentos de grande precisão em eixos de máquinas como em CNC e robôs industriais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int" descr="Interface gráfica do usuário, Aplicativo&#10;&#10;Descrição gerada automaticamente" hidden="1">
            <a:extLst>
              <a:ext uri="{FF2B5EF4-FFF2-40B4-BE49-F238E27FC236}">
                <a16:creationId xmlns:a16="http://schemas.microsoft.com/office/drawing/2014/main" id="{AD9D504B-4378-4C1B-9BBF-1F3A33C4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3" y="390188"/>
            <a:ext cx="12192000" cy="6855220"/>
          </a:xfrm>
          <a:prstGeom prst="rect">
            <a:avLst/>
          </a:prstGeom>
        </p:spPr>
      </p:pic>
      <p:sp>
        <p:nvSpPr>
          <p:cNvPr id="28" name="degrade">
            <a:extLst>
              <a:ext uri="{FF2B5EF4-FFF2-40B4-BE49-F238E27FC236}">
                <a16:creationId xmlns:a16="http://schemas.microsoft.com/office/drawing/2014/main" id="{15C131EF-CC80-4245-8587-489662F285F2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A395C4B-D3D9-465C-B6CD-D888742A3AD7}"/>
              </a:ext>
            </a:extLst>
          </p:cNvPr>
          <p:cNvGrpSpPr/>
          <p:nvPr/>
        </p:nvGrpSpPr>
        <p:grpSpPr>
          <a:xfrm>
            <a:off x="847300" y="1636368"/>
            <a:ext cx="4869811" cy="326940"/>
            <a:chOff x="847300" y="1636368"/>
            <a:chExt cx="4869811" cy="326940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98CFE31-CE22-49B4-8502-071F8167C735}"/>
                </a:ext>
              </a:extLst>
            </p:cNvPr>
            <p:cNvGrpSpPr/>
            <p:nvPr/>
          </p:nvGrpSpPr>
          <p:grpSpPr>
            <a:xfrm>
              <a:off x="847300" y="1672344"/>
              <a:ext cx="1126971" cy="208608"/>
              <a:chOff x="861208" y="1654960"/>
              <a:chExt cx="1126971" cy="241184"/>
            </a:xfrm>
          </p:grpSpPr>
          <p:pic>
            <p:nvPicPr>
              <p:cNvPr id="7" name="Gráfico 6" descr="Estrela com preenchimento sólido">
                <a:extLst>
                  <a:ext uri="{FF2B5EF4-FFF2-40B4-BE49-F238E27FC236}">
                    <a16:creationId xmlns:a16="http://schemas.microsoft.com/office/drawing/2014/main" id="{50C6A317-E000-4AA5-BC30-CE3A590DF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861208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9" name="Gráfico 8" descr="Estrela com preenchimento sólido">
                <a:extLst>
                  <a:ext uri="{FF2B5EF4-FFF2-40B4-BE49-F238E27FC236}">
                    <a16:creationId xmlns:a16="http://schemas.microsoft.com/office/drawing/2014/main" id="{083561EA-53E9-44F6-8701-970DFC74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5832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0" name="Gráfico 9" descr="Estrela com preenchimento sólido">
                <a:extLst>
                  <a:ext uri="{FF2B5EF4-FFF2-40B4-BE49-F238E27FC236}">
                    <a16:creationId xmlns:a16="http://schemas.microsoft.com/office/drawing/2014/main" id="{0427DD63-F7A3-4E81-8E97-4DDD838A5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305062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1" name="Gráfico 10" descr="Estrela com preenchimento sólido">
                <a:extLst>
                  <a:ext uri="{FF2B5EF4-FFF2-40B4-BE49-F238E27FC236}">
                    <a16:creationId xmlns:a16="http://schemas.microsoft.com/office/drawing/2014/main" id="{E14BBE7C-B019-4ADA-905C-8D971A9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517765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2" name="Gráfico 11" descr="Estrela com preenchimento sólido">
                <a:extLst>
                  <a:ext uri="{FF2B5EF4-FFF2-40B4-BE49-F238E27FC236}">
                    <a16:creationId xmlns:a16="http://schemas.microsoft.com/office/drawing/2014/main" id="{1EEB77DD-B6E6-4981-89B7-7AE2B8792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746995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8E92A9C-CB8E-42A6-B34D-97C3BF17D0B2}"/>
                </a:ext>
              </a:extLst>
            </p:cNvPr>
            <p:cNvSpPr txBox="1"/>
            <p:nvPr/>
          </p:nvSpPr>
          <p:spPr>
            <a:xfrm>
              <a:off x="1974271" y="1640143"/>
              <a:ext cx="661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dirty="0">
                  <a:solidFill>
                    <a:srgbClr val="9B9B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B1C77C5-5B95-4AB9-94FB-80711D4C39E7}"/>
                </a:ext>
              </a:extLst>
            </p:cNvPr>
            <p:cNvSpPr txBox="1"/>
            <p:nvPr/>
          </p:nvSpPr>
          <p:spPr>
            <a:xfrm>
              <a:off x="2834892" y="1639692"/>
              <a:ext cx="8857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dirty="0" smtClean="0">
                  <a:solidFill>
                    <a:srgbClr val="9B9B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slide</a:t>
              </a:r>
              <a:endParaRPr lang="pt-BR" sz="15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1A00C4B2-04D1-4FC1-80D4-4CF5E416080E}"/>
                </a:ext>
              </a:extLst>
            </p:cNvPr>
            <p:cNvSpPr/>
            <p:nvPr/>
          </p:nvSpPr>
          <p:spPr>
            <a:xfrm>
              <a:off x="3982593" y="1696970"/>
              <a:ext cx="1265558" cy="208608"/>
            </a:xfrm>
            <a:prstGeom prst="roundRect">
              <a:avLst>
                <a:gd name="adj" fmla="val 18334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6F6F6F">
                    <a:shade val="67500"/>
                    <a:satMod val="115000"/>
                  </a:srgbClr>
                </a:gs>
                <a:gs pos="100000">
                  <a:srgbClr val="6C6C6C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CF45D64-F7F7-4018-B070-395B39DD3735}"/>
                </a:ext>
              </a:extLst>
            </p:cNvPr>
            <p:cNvSpPr txBox="1"/>
            <p:nvPr/>
          </p:nvSpPr>
          <p:spPr>
            <a:xfrm>
              <a:off x="4052651" y="1636369"/>
              <a:ext cx="13636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rgbClr val="0909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Introdução</a:t>
              </a: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0B0E3D7F-09D2-4939-8C19-DB05B2009D58}"/>
                </a:ext>
              </a:extLst>
            </p:cNvPr>
            <p:cNvSpPr/>
            <p:nvPr/>
          </p:nvSpPr>
          <p:spPr>
            <a:xfrm>
              <a:off x="5331581" y="1696970"/>
              <a:ext cx="290926" cy="208608"/>
            </a:xfrm>
            <a:prstGeom prst="roundRect">
              <a:avLst>
                <a:gd name="adj" fmla="val 18334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6F6F6F">
                    <a:shade val="67500"/>
                    <a:satMod val="115000"/>
                  </a:srgbClr>
                </a:gs>
                <a:gs pos="100000">
                  <a:srgbClr val="6C6C6C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27F9271-1E5A-4379-B3FA-B1CD74425392}"/>
                </a:ext>
              </a:extLst>
            </p:cNvPr>
            <p:cNvSpPr txBox="1"/>
            <p:nvPr/>
          </p:nvSpPr>
          <p:spPr>
            <a:xfrm>
              <a:off x="5255584" y="1636368"/>
              <a:ext cx="46152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5.1</a:t>
              </a:r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8D6E1C5-5AE7-4C51-80EA-E64BB60530C9}"/>
              </a:ext>
            </a:extLst>
          </p:cNvPr>
          <p:cNvSpPr txBox="1"/>
          <p:nvPr/>
        </p:nvSpPr>
        <p:spPr>
          <a:xfrm>
            <a:off x="810925" y="4029524"/>
            <a:ext cx="17773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1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Minha  lista</a:t>
            </a:r>
          </a:p>
        </p:txBody>
      </p:sp>
      <p:pic>
        <p:nvPicPr>
          <p:cNvPr id="34" name="Imagem 33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87EA6A90-57C7-4704-A950-BE02852D1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40" y="21566"/>
            <a:ext cx="6733056" cy="4425174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  <a:softEdge rad="304800"/>
          </a:effec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5CC0D0-E313-4CB9-86C9-BF238B1F7B42}"/>
              </a:ext>
            </a:extLst>
          </p:cNvPr>
          <p:cNvSpPr txBox="1"/>
          <p:nvPr/>
        </p:nvSpPr>
        <p:spPr>
          <a:xfrm>
            <a:off x="801119" y="1980317"/>
            <a:ext cx="5087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sistema </a:t>
            </a:r>
            <a:r>
              <a:rPr lang="pt-BR" sz="1500" dirty="0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embarcado </a:t>
            </a:r>
            <a:r>
              <a:rPr lang="pt-BR" sz="15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sistema </a:t>
            </a:r>
            <a:r>
              <a:rPr lang="pt-BR" sz="1500" dirty="0" err="1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microprocessado</a:t>
            </a:r>
            <a:r>
              <a:rPr lang="pt-BR" sz="15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que um computador está anexado ao sistema que ele controla. Um sistema embarcado pode realizar um conjunto de tarefas que foram predefinidas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F2814F-2AD8-4F94-B968-70EFA6723829}"/>
              </a:ext>
            </a:extLst>
          </p:cNvPr>
          <p:cNvSpPr txBox="1"/>
          <p:nvPr/>
        </p:nvSpPr>
        <p:spPr>
          <a:xfrm>
            <a:off x="828597" y="3059668"/>
            <a:ext cx="327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geral, os sistemas são usados em aplicações sem muitas exigências.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1915434-135A-42EC-AFAE-FC460E555564}"/>
              </a:ext>
            </a:extLst>
          </p:cNvPr>
          <p:cNvSpPr txBox="1"/>
          <p:nvPr/>
        </p:nvSpPr>
        <p:spPr>
          <a:xfrm>
            <a:off x="1088484" y="404893"/>
            <a:ext cx="4280259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reflection blurRad="6350" stA="60000" endA="900" endPos="58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Sistemas Embarcados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8E9517B-1959-4109-B599-A457E88AFC3E}"/>
              </a:ext>
            </a:extLst>
          </p:cNvPr>
          <p:cNvGrpSpPr/>
          <p:nvPr/>
        </p:nvGrpSpPr>
        <p:grpSpPr>
          <a:xfrm>
            <a:off x="907447" y="4329607"/>
            <a:ext cx="2023501" cy="1160270"/>
            <a:chOff x="1624449" y="4209838"/>
            <a:chExt cx="2029177" cy="1182349"/>
          </a:xfrm>
        </p:grpSpPr>
        <p:pic>
          <p:nvPicPr>
            <p:cNvPr id="30" name="Imagem 29" descr="Tela de computador&#10;&#10;Descrição gerada automaticamente com confiança média">
              <a:extLst>
                <a:ext uri="{FF2B5EF4-FFF2-40B4-BE49-F238E27FC236}">
                  <a16:creationId xmlns:a16="http://schemas.microsoft.com/office/drawing/2014/main" id="{CE33A6B1-C212-4EBE-9C18-ABAF5BB1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449" y="4230959"/>
              <a:ext cx="2029177" cy="1161228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1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2F3ED65A-2103-4ABA-8290-8759131BC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74" y="4209838"/>
              <a:ext cx="425619" cy="239535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11BCE8-C359-49E9-8394-02F9E42BB660}"/>
              </a:ext>
            </a:extLst>
          </p:cNvPr>
          <p:cNvSpPr txBox="1"/>
          <p:nvPr/>
        </p:nvSpPr>
        <p:spPr>
          <a:xfrm>
            <a:off x="831744" y="5479799"/>
            <a:ext cx="1426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Veja também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5E129A0-FE2B-46E0-9277-B543B62490EE}"/>
              </a:ext>
            </a:extLst>
          </p:cNvPr>
          <p:cNvSpPr txBox="1"/>
          <p:nvPr/>
        </p:nvSpPr>
        <p:spPr>
          <a:xfrm>
            <a:off x="1291154" y="271980"/>
            <a:ext cx="241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E5E4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pt-BR" sz="12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>
                <a:solidFill>
                  <a:srgbClr val="E6E6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6" y="4315158"/>
            <a:ext cx="2016060" cy="1160270"/>
          </a:xfrm>
          <a:prstGeom prst="rect">
            <a:avLst/>
          </a:prstGeom>
        </p:spPr>
      </p:pic>
      <p:pic>
        <p:nvPicPr>
          <p:cNvPr id="83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98" y="4298205"/>
            <a:ext cx="438199" cy="2466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9" y="4315156"/>
            <a:ext cx="2018487" cy="1160271"/>
          </a:xfrm>
          <a:prstGeom prst="rect">
            <a:avLst/>
          </a:prstGeom>
        </p:spPr>
      </p:pic>
      <p:pic>
        <p:nvPicPr>
          <p:cNvPr id="88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08" y="4295128"/>
            <a:ext cx="438199" cy="24661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22" y="4310213"/>
            <a:ext cx="2014006" cy="1169586"/>
          </a:xfrm>
          <a:prstGeom prst="rect">
            <a:avLst/>
          </a:prstGeom>
        </p:spPr>
      </p:pic>
      <p:pic>
        <p:nvPicPr>
          <p:cNvPr id="89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72" y="4288716"/>
            <a:ext cx="438199" cy="24661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686" y="4310213"/>
            <a:ext cx="2033843" cy="1160667"/>
          </a:xfrm>
          <a:prstGeom prst="rect">
            <a:avLst/>
          </a:prstGeom>
        </p:spPr>
      </p:pic>
      <p:pic>
        <p:nvPicPr>
          <p:cNvPr id="90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76" y="4295129"/>
            <a:ext cx="438199" cy="24661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025" y="4329606"/>
            <a:ext cx="1974786" cy="1159134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459" y="4312956"/>
            <a:ext cx="2198506" cy="1151205"/>
          </a:xfrm>
          <a:prstGeom prst="rect">
            <a:avLst/>
          </a:prstGeom>
        </p:spPr>
      </p:pic>
      <p:pic>
        <p:nvPicPr>
          <p:cNvPr id="91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63" y="4294649"/>
            <a:ext cx="438199" cy="246615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7CD1655-251E-45F4-BE94-4EC98E04AD10}"/>
              </a:ext>
            </a:extLst>
          </p:cNvPr>
          <p:cNvGrpSpPr/>
          <p:nvPr/>
        </p:nvGrpSpPr>
        <p:grpSpPr>
          <a:xfrm>
            <a:off x="-1167740" y="5778632"/>
            <a:ext cx="2023501" cy="1160270"/>
            <a:chOff x="1624449" y="4209838"/>
            <a:chExt cx="2029177" cy="1182349"/>
          </a:xfrm>
        </p:grpSpPr>
        <p:pic>
          <p:nvPicPr>
            <p:cNvPr id="59" name="Imagem 58" descr="Tela de computador&#10;&#10;Descrição gerada automaticamente com confiança média">
              <a:extLst>
                <a:ext uri="{FF2B5EF4-FFF2-40B4-BE49-F238E27FC236}">
                  <a16:creationId xmlns:a16="http://schemas.microsoft.com/office/drawing/2014/main" id="{D620AF38-5F94-4F4D-BCDE-F05DEF52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449" y="4230959"/>
              <a:ext cx="2029177" cy="1161228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60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9509ED65-A5A4-4426-BC41-87E9F2EB1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74" y="4209838"/>
              <a:ext cx="425619" cy="23953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1" name="Agrupar 60"/>
          <p:cNvGrpSpPr/>
          <p:nvPr/>
        </p:nvGrpSpPr>
        <p:grpSpPr>
          <a:xfrm>
            <a:off x="914761" y="5791880"/>
            <a:ext cx="2023973" cy="1149778"/>
            <a:chOff x="914761" y="5791880"/>
            <a:chExt cx="2023973" cy="1149778"/>
          </a:xfrm>
        </p:grpSpPr>
        <p:pic>
          <p:nvPicPr>
            <p:cNvPr id="65" name="Imagem 6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761" y="5803173"/>
              <a:ext cx="2023973" cy="1138485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66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78" y="5791880"/>
              <a:ext cx="438199" cy="24661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7" name="Agrupar 66"/>
          <p:cNvGrpSpPr/>
          <p:nvPr/>
        </p:nvGrpSpPr>
        <p:grpSpPr>
          <a:xfrm>
            <a:off x="3023235" y="5782946"/>
            <a:ext cx="1990931" cy="1155956"/>
            <a:chOff x="3023235" y="5782946"/>
            <a:chExt cx="1990931" cy="1155956"/>
          </a:xfrm>
        </p:grpSpPr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235" y="5801713"/>
              <a:ext cx="1990931" cy="1137189"/>
            </a:xfrm>
            <a:prstGeom prst="rect">
              <a:avLst/>
            </a:prstGeom>
          </p:spPr>
        </p:pic>
        <p:pic>
          <p:nvPicPr>
            <p:cNvPr id="69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77" y="5782946"/>
              <a:ext cx="438199" cy="246615"/>
            </a:xfrm>
            <a:prstGeom prst="rect">
              <a:avLst/>
            </a:prstGeom>
          </p:spPr>
        </p:pic>
      </p:grpSp>
      <p:grpSp>
        <p:nvGrpSpPr>
          <p:cNvPr id="70" name="Agrupar 69"/>
          <p:cNvGrpSpPr/>
          <p:nvPr/>
        </p:nvGrpSpPr>
        <p:grpSpPr>
          <a:xfrm>
            <a:off x="5102414" y="5772820"/>
            <a:ext cx="2010026" cy="1161630"/>
            <a:chOff x="5102414" y="5772820"/>
            <a:chExt cx="2010026" cy="1161630"/>
          </a:xfrm>
        </p:grpSpPr>
        <p:pic>
          <p:nvPicPr>
            <p:cNvPr id="77" name="Imagem 7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14" y="5803810"/>
              <a:ext cx="2010026" cy="1130640"/>
            </a:xfrm>
            <a:prstGeom prst="rect">
              <a:avLst/>
            </a:prstGeom>
          </p:spPr>
        </p:pic>
        <p:pic>
          <p:nvPicPr>
            <p:cNvPr id="78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884" y="5772820"/>
              <a:ext cx="438199" cy="246615"/>
            </a:xfrm>
            <a:prstGeom prst="rect">
              <a:avLst/>
            </a:prstGeom>
          </p:spPr>
        </p:pic>
      </p:grpSp>
      <p:grpSp>
        <p:nvGrpSpPr>
          <p:cNvPr id="79" name="Agrupar 78"/>
          <p:cNvGrpSpPr/>
          <p:nvPr/>
        </p:nvGrpSpPr>
        <p:grpSpPr>
          <a:xfrm>
            <a:off x="7186156" y="5777170"/>
            <a:ext cx="2018871" cy="1171823"/>
            <a:chOff x="7186156" y="5777170"/>
            <a:chExt cx="2018871" cy="1171823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156" y="5818425"/>
              <a:ext cx="2018871" cy="1130568"/>
            </a:xfrm>
            <a:prstGeom prst="rect">
              <a:avLst/>
            </a:prstGeom>
          </p:spPr>
        </p:pic>
        <p:pic>
          <p:nvPicPr>
            <p:cNvPr id="81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742" y="5777170"/>
              <a:ext cx="438199" cy="246615"/>
            </a:xfrm>
            <a:prstGeom prst="rect">
              <a:avLst/>
            </a:prstGeom>
          </p:spPr>
        </p:pic>
      </p:grpSp>
      <p:grpSp>
        <p:nvGrpSpPr>
          <p:cNvPr id="82" name="Agrupar 81"/>
          <p:cNvGrpSpPr/>
          <p:nvPr/>
        </p:nvGrpSpPr>
        <p:grpSpPr>
          <a:xfrm>
            <a:off x="9253217" y="5795388"/>
            <a:ext cx="2058799" cy="1139062"/>
            <a:chOff x="9253217" y="5795388"/>
            <a:chExt cx="2058799" cy="1139062"/>
          </a:xfrm>
        </p:grpSpPr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3217" y="5818353"/>
              <a:ext cx="2058799" cy="1116097"/>
            </a:xfrm>
            <a:prstGeom prst="rect">
              <a:avLst/>
            </a:prstGeom>
          </p:spPr>
        </p:pic>
        <p:pic>
          <p:nvPicPr>
            <p:cNvPr id="93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0207" y="5795388"/>
              <a:ext cx="438199" cy="246615"/>
            </a:xfrm>
            <a:prstGeom prst="rect">
              <a:avLst/>
            </a:prstGeom>
          </p:spPr>
        </p:pic>
      </p:grpSp>
      <p:grpSp>
        <p:nvGrpSpPr>
          <p:cNvPr id="96" name="Agrupar 95"/>
          <p:cNvGrpSpPr/>
          <p:nvPr/>
        </p:nvGrpSpPr>
        <p:grpSpPr>
          <a:xfrm>
            <a:off x="11417737" y="5787595"/>
            <a:ext cx="1705406" cy="1137826"/>
            <a:chOff x="11417737" y="5787595"/>
            <a:chExt cx="1705406" cy="1137826"/>
          </a:xfrm>
        </p:grpSpPr>
        <p:pic>
          <p:nvPicPr>
            <p:cNvPr id="97" name="Imagem 9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7737" y="5787595"/>
              <a:ext cx="1705406" cy="1137826"/>
            </a:xfrm>
            <a:prstGeom prst="rect">
              <a:avLst/>
            </a:prstGeom>
          </p:spPr>
        </p:pic>
        <p:pic>
          <p:nvPicPr>
            <p:cNvPr id="98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5760" y="5791879"/>
              <a:ext cx="438199" cy="246615"/>
            </a:xfrm>
            <a:prstGeom prst="rect">
              <a:avLst/>
            </a:prstGeom>
          </p:spPr>
        </p:pic>
      </p:grpSp>
      <p:sp>
        <p:nvSpPr>
          <p:cNvPr id="99" name="Elipse 98">
            <a:extLst>
              <a:ext uri="{FF2B5EF4-FFF2-40B4-BE49-F238E27FC236}">
                <a16:creationId xmlns:a16="http://schemas.microsoft.com/office/drawing/2014/main" id="{CBEB1B85-F1C1-497A-83B3-60CCDCC9D4BC}"/>
              </a:ext>
            </a:extLst>
          </p:cNvPr>
          <p:cNvSpPr/>
          <p:nvPr/>
        </p:nvSpPr>
        <p:spPr>
          <a:xfrm>
            <a:off x="9200528" y="5530292"/>
            <a:ext cx="3574384" cy="299404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6000">
                <a:schemeClr val="tx1">
                  <a:alpha val="38000"/>
                </a:schemeClr>
              </a:gs>
              <a:gs pos="68000">
                <a:schemeClr val="tx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0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08" y="5873629"/>
            <a:ext cx="1492793" cy="8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int" descr="Interface gráfica do usuário, Aplicativo&#10;&#10;Descrição gerada automaticamente" hidden="1">
            <a:extLst>
              <a:ext uri="{FF2B5EF4-FFF2-40B4-BE49-F238E27FC236}">
                <a16:creationId xmlns:a16="http://schemas.microsoft.com/office/drawing/2014/main" id="{AD9D504B-4378-4C1B-9BBF-1F3A33C42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3" y="390188"/>
            <a:ext cx="12192000" cy="6855220"/>
          </a:xfrm>
          <a:prstGeom prst="rect">
            <a:avLst/>
          </a:prstGeom>
        </p:spPr>
      </p:pic>
      <p:sp>
        <p:nvSpPr>
          <p:cNvPr id="28" name="degrade">
            <a:extLst>
              <a:ext uri="{FF2B5EF4-FFF2-40B4-BE49-F238E27FC236}">
                <a16:creationId xmlns:a16="http://schemas.microsoft.com/office/drawing/2014/main" id="{15C131EF-CC80-4245-8587-489662F285F2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8D6E1C5-5AE7-4C51-80EA-E64BB60530C9}"/>
              </a:ext>
            </a:extLst>
          </p:cNvPr>
          <p:cNvSpPr txBox="1"/>
          <p:nvPr/>
        </p:nvSpPr>
        <p:spPr>
          <a:xfrm>
            <a:off x="810925" y="4029524"/>
            <a:ext cx="17773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1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Minha  lista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F2814F-2AD8-4F94-B968-70EFA6723829}"/>
              </a:ext>
            </a:extLst>
          </p:cNvPr>
          <p:cNvSpPr txBox="1"/>
          <p:nvPr/>
        </p:nvSpPr>
        <p:spPr>
          <a:xfrm>
            <a:off x="828597" y="3059668"/>
            <a:ext cx="3278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Estrelando: </a:t>
            </a:r>
            <a:r>
              <a:rPr lang="pt-BR" sz="900" dirty="0" err="1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Kaaru</a:t>
            </a:r>
            <a:r>
              <a:rPr lang="pt-BR" sz="900" dirty="0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Reeves, Laurence </a:t>
            </a:r>
            <a:r>
              <a:rPr lang="pt-BR" sz="900" dirty="0" err="1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Fishiburne</a:t>
            </a:r>
            <a:r>
              <a:rPr lang="pt-BR" sz="900" dirty="0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900" dirty="0" err="1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Carrie</a:t>
            </a:r>
            <a:r>
              <a:rPr lang="pt-BR" sz="900" dirty="0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-Anne Moss...</a:t>
            </a:r>
            <a:r>
              <a:rPr lang="pt-BR" sz="9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</a:p>
          <a:p>
            <a:r>
              <a:rPr lang="pt-BR" sz="900" dirty="0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Direção: Lilly </a:t>
            </a:r>
            <a:r>
              <a:rPr lang="pt-BR" sz="900" dirty="0" err="1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Wachowski,Lana</a:t>
            </a:r>
            <a:r>
              <a:rPr lang="pt-BR" sz="900" dirty="0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Wachowski</a:t>
            </a:r>
            <a:endParaRPr lang="pt-BR" sz="900" dirty="0">
              <a:solidFill>
                <a:srgbClr val="9B9B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8E9517B-1959-4109-B599-A457E88AFC3E}"/>
              </a:ext>
            </a:extLst>
          </p:cNvPr>
          <p:cNvGrpSpPr/>
          <p:nvPr/>
        </p:nvGrpSpPr>
        <p:grpSpPr>
          <a:xfrm>
            <a:off x="907447" y="4329607"/>
            <a:ext cx="2023501" cy="1160270"/>
            <a:chOff x="1624449" y="4209838"/>
            <a:chExt cx="2029177" cy="1182349"/>
          </a:xfrm>
        </p:grpSpPr>
        <p:pic>
          <p:nvPicPr>
            <p:cNvPr id="30" name="Imagem 29" descr="Tela de computador&#10;&#10;Descrição gerada automaticamente com confiança média">
              <a:extLst>
                <a:ext uri="{FF2B5EF4-FFF2-40B4-BE49-F238E27FC236}">
                  <a16:creationId xmlns:a16="http://schemas.microsoft.com/office/drawing/2014/main" id="{CE33A6B1-C212-4EBE-9C18-ABAF5BB1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449" y="4230959"/>
              <a:ext cx="2029177" cy="1161228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1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2F3ED65A-2103-4ABA-8290-8759131BC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74" y="4209838"/>
              <a:ext cx="425619" cy="239535"/>
            </a:xfrm>
            <a:prstGeom prst="rect">
              <a:avLst/>
            </a:prstGeom>
          </p:spPr>
        </p:pic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7CD1655-251E-45F4-BE94-4EC98E04AD10}"/>
              </a:ext>
            </a:extLst>
          </p:cNvPr>
          <p:cNvGrpSpPr/>
          <p:nvPr/>
        </p:nvGrpSpPr>
        <p:grpSpPr>
          <a:xfrm>
            <a:off x="-1167740" y="5778632"/>
            <a:ext cx="2023501" cy="1160270"/>
            <a:chOff x="1624449" y="4209838"/>
            <a:chExt cx="2029177" cy="1182349"/>
          </a:xfrm>
        </p:grpSpPr>
        <p:pic>
          <p:nvPicPr>
            <p:cNvPr id="72" name="Imagem 71" descr="Tela de computador&#10;&#10;Descrição gerada automaticamente com confiança média">
              <a:extLst>
                <a:ext uri="{FF2B5EF4-FFF2-40B4-BE49-F238E27FC236}">
                  <a16:creationId xmlns:a16="http://schemas.microsoft.com/office/drawing/2014/main" id="{D620AF38-5F94-4F4D-BCDE-F05DEF52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449" y="4230959"/>
              <a:ext cx="2029177" cy="1161228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73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9509ED65-A5A4-4426-BC41-87E9F2EB1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74" y="4209838"/>
              <a:ext cx="425619" cy="23953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11BCE8-C359-49E9-8394-02F9E42BB660}"/>
              </a:ext>
            </a:extLst>
          </p:cNvPr>
          <p:cNvSpPr txBox="1"/>
          <p:nvPr/>
        </p:nvSpPr>
        <p:spPr>
          <a:xfrm>
            <a:off x="831744" y="5479799"/>
            <a:ext cx="1426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Veja também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5E129A0-FE2B-46E0-9277-B543B62490EE}"/>
              </a:ext>
            </a:extLst>
          </p:cNvPr>
          <p:cNvSpPr txBox="1"/>
          <p:nvPr/>
        </p:nvSpPr>
        <p:spPr>
          <a:xfrm>
            <a:off x="1291154" y="271980"/>
            <a:ext cx="241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E5E4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pt-BR" sz="12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>
                <a:solidFill>
                  <a:srgbClr val="E6E6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025" y="4329606"/>
            <a:ext cx="1974786" cy="1159134"/>
          </a:xfrm>
          <a:prstGeom prst="rect">
            <a:avLst/>
          </a:prstGeom>
        </p:spPr>
      </p:pic>
      <p:pic>
        <p:nvPicPr>
          <p:cNvPr id="40" name="matrix-trailer-hd-19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55915" y="-90994"/>
            <a:ext cx="7738054" cy="4468309"/>
          </a:xfrm>
          <a:prstGeom prst="rect">
            <a:avLst/>
          </a:prstGeom>
        </p:spPr>
      </p:pic>
      <p:grpSp>
        <p:nvGrpSpPr>
          <p:cNvPr id="45" name="Agrupar 44"/>
          <p:cNvGrpSpPr/>
          <p:nvPr/>
        </p:nvGrpSpPr>
        <p:grpSpPr>
          <a:xfrm>
            <a:off x="914761" y="5791880"/>
            <a:ext cx="2023973" cy="1149778"/>
            <a:chOff x="914761" y="5791880"/>
            <a:chExt cx="2023973" cy="1149778"/>
          </a:xfrm>
        </p:grpSpPr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761" y="5803173"/>
              <a:ext cx="2023973" cy="1138485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pic>
          <p:nvPicPr>
            <p:cNvPr id="92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78" y="5791880"/>
              <a:ext cx="438199" cy="246615"/>
            </a:xfrm>
            <a:prstGeom prst="rect">
              <a:avLst/>
            </a:prstGeom>
          </p:spPr>
        </p:pic>
      </p:grpSp>
      <p:grpSp>
        <p:nvGrpSpPr>
          <p:cNvPr id="46" name="Agrupar 45"/>
          <p:cNvGrpSpPr/>
          <p:nvPr/>
        </p:nvGrpSpPr>
        <p:grpSpPr>
          <a:xfrm>
            <a:off x="3023235" y="5782946"/>
            <a:ext cx="1990931" cy="1155956"/>
            <a:chOff x="3023235" y="5782946"/>
            <a:chExt cx="1990931" cy="1155956"/>
          </a:xfrm>
        </p:grpSpPr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235" y="5801713"/>
              <a:ext cx="1990931" cy="1137189"/>
            </a:xfrm>
            <a:prstGeom prst="rect">
              <a:avLst/>
            </a:prstGeom>
          </p:spPr>
        </p:pic>
        <p:pic>
          <p:nvPicPr>
            <p:cNvPr id="94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77" y="5782946"/>
              <a:ext cx="438199" cy="246615"/>
            </a:xfrm>
            <a:prstGeom prst="rect">
              <a:avLst/>
            </a:prstGeom>
          </p:spPr>
        </p:pic>
      </p:grpSp>
      <p:grpSp>
        <p:nvGrpSpPr>
          <p:cNvPr id="47" name="Agrupar 46"/>
          <p:cNvGrpSpPr/>
          <p:nvPr/>
        </p:nvGrpSpPr>
        <p:grpSpPr>
          <a:xfrm>
            <a:off x="5102414" y="5772820"/>
            <a:ext cx="2010026" cy="1161630"/>
            <a:chOff x="5102414" y="5772820"/>
            <a:chExt cx="2010026" cy="1161630"/>
          </a:xfrm>
        </p:grpSpPr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14" y="5803810"/>
              <a:ext cx="2010026" cy="1130640"/>
            </a:xfrm>
            <a:prstGeom prst="rect">
              <a:avLst/>
            </a:prstGeom>
          </p:spPr>
        </p:pic>
        <p:pic>
          <p:nvPicPr>
            <p:cNvPr id="95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884" y="5772820"/>
              <a:ext cx="438199" cy="246615"/>
            </a:xfrm>
            <a:prstGeom prst="rect">
              <a:avLst/>
            </a:prstGeom>
          </p:spPr>
        </p:pic>
      </p:grpSp>
      <p:sp>
        <p:nvSpPr>
          <p:cNvPr id="52" name="Retângulo 51"/>
          <p:cNvSpPr/>
          <p:nvPr/>
        </p:nvSpPr>
        <p:spPr>
          <a:xfrm>
            <a:off x="4643961" y="-112505"/>
            <a:ext cx="2571585" cy="4398495"/>
          </a:xfrm>
          <a:prstGeom prst="rect">
            <a:avLst/>
          </a:prstGeom>
          <a:gradFill flip="none" rotWithShape="1">
            <a:gsLst>
              <a:gs pos="62000">
                <a:schemeClr val="tx1">
                  <a:alpha val="75000"/>
                </a:schemeClr>
              </a:gs>
              <a:gs pos="0">
                <a:srgbClr val="000000"/>
              </a:gs>
              <a:gs pos="100000">
                <a:srgbClr val="060606">
                  <a:alpha val="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/>
          <p:cNvSpPr/>
          <p:nvPr/>
        </p:nvSpPr>
        <p:spPr>
          <a:xfrm rot="16200000">
            <a:off x="8394230" y="-229851"/>
            <a:ext cx="1335536" cy="8726791"/>
          </a:xfrm>
          <a:prstGeom prst="rect">
            <a:avLst/>
          </a:prstGeom>
          <a:gradFill flip="none" rotWithShape="1">
            <a:gsLst>
              <a:gs pos="72000">
                <a:schemeClr val="tx1"/>
              </a:gs>
              <a:gs pos="0">
                <a:srgbClr val="000000"/>
              </a:gs>
              <a:gs pos="100000">
                <a:srgbClr val="060606">
                  <a:alpha val="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 rot="5400000">
            <a:off x="8091980" y="-4291697"/>
            <a:ext cx="1335536" cy="8726791"/>
          </a:xfrm>
          <a:prstGeom prst="rect">
            <a:avLst/>
          </a:prstGeom>
          <a:gradFill flip="none" rotWithShape="1">
            <a:gsLst>
              <a:gs pos="72000">
                <a:schemeClr val="tx1">
                  <a:alpha val="50000"/>
                </a:schemeClr>
              </a:gs>
              <a:gs pos="0">
                <a:srgbClr val="000000"/>
              </a:gs>
              <a:gs pos="100000">
                <a:srgbClr val="060606">
                  <a:alpha val="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5CC0D0-E313-4CB9-86C9-BF238B1F7B42}"/>
              </a:ext>
            </a:extLst>
          </p:cNvPr>
          <p:cNvSpPr txBox="1"/>
          <p:nvPr/>
        </p:nvSpPr>
        <p:spPr>
          <a:xfrm>
            <a:off x="801119" y="1980317"/>
            <a:ext cx="50878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hacker fica sabendo de uma incrível conspiração que envolve a realidade de todos os humanos e se junta a uma rebelião em busca da liberdade.</a:t>
            </a:r>
            <a:endParaRPr lang="pt-BR" sz="1500" dirty="0">
              <a:solidFill>
                <a:srgbClr val="9B9B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" y="-830251"/>
            <a:ext cx="5493981" cy="2334942"/>
          </a:xfrm>
          <a:prstGeom prst="rect">
            <a:avLst/>
          </a:prstGeom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A395C4B-D3D9-465C-B6CD-D888742A3AD7}"/>
              </a:ext>
            </a:extLst>
          </p:cNvPr>
          <p:cNvGrpSpPr/>
          <p:nvPr/>
        </p:nvGrpSpPr>
        <p:grpSpPr>
          <a:xfrm>
            <a:off x="847300" y="1636368"/>
            <a:ext cx="4869811" cy="331845"/>
            <a:chOff x="847300" y="1636368"/>
            <a:chExt cx="4869811" cy="331845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98CFE31-CE22-49B4-8502-071F8167C735}"/>
                </a:ext>
              </a:extLst>
            </p:cNvPr>
            <p:cNvGrpSpPr/>
            <p:nvPr/>
          </p:nvGrpSpPr>
          <p:grpSpPr>
            <a:xfrm>
              <a:off x="847300" y="1672344"/>
              <a:ext cx="1126971" cy="208608"/>
              <a:chOff x="861208" y="1654960"/>
              <a:chExt cx="1126971" cy="241184"/>
            </a:xfrm>
          </p:grpSpPr>
          <p:pic>
            <p:nvPicPr>
              <p:cNvPr id="7" name="Gráfico 6" descr="Estrela com preenchimento sólido">
                <a:extLst>
                  <a:ext uri="{FF2B5EF4-FFF2-40B4-BE49-F238E27FC236}">
                    <a16:creationId xmlns:a16="http://schemas.microsoft.com/office/drawing/2014/main" id="{50C6A317-E000-4AA5-BC30-CE3A590DF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861208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9" name="Gráfico 8" descr="Estrela com preenchimento sólido">
                <a:extLst>
                  <a:ext uri="{FF2B5EF4-FFF2-40B4-BE49-F238E27FC236}">
                    <a16:creationId xmlns:a16="http://schemas.microsoft.com/office/drawing/2014/main" id="{083561EA-53E9-44F6-8701-970DFC74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75832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0" name="Gráfico 9" descr="Estrela com preenchimento sólido">
                <a:extLst>
                  <a:ext uri="{FF2B5EF4-FFF2-40B4-BE49-F238E27FC236}">
                    <a16:creationId xmlns:a16="http://schemas.microsoft.com/office/drawing/2014/main" id="{0427DD63-F7A3-4E81-8E97-4DDD838A5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305062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1" name="Gráfico 10" descr="Estrela com preenchimento sólido">
                <a:extLst>
                  <a:ext uri="{FF2B5EF4-FFF2-40B4-BE49-F238E27FC236}">
                    <a16:creationId xmlns:a16="http://schemas.microsoft.com/office/drawing/2014/main" id="{E14BBE7C-B019-4ADA-905C-8D971A9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517765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2" name="Gráfico 11" descr="Estrela com preenchimento sólido">
                <a:extLst>
                  <a:ext uri="{FF2B5EF4-FFF2-40B4-BE49-F238E27FC236}">
                    <a16:creationId xmlns:a16="http://schemas.microsoft.com/office/drawing/2014/main" id="{1EEB77DD-B6E6-4981-89B7-7AE2B8792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746995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8E92A9C-CB8E-42A6-B34D-97C3BF17D0B2}"/>
                </a:ext>
              </a:extLst>
            </p:cNvPr>
            <p:cNvSpPr txBox="1"/>
            <p:nvPr/>
          </p:nvSpPr>
          <p:spPr>
            <a:xfrm>
              <a:off x="1974271" y="1640143"/>
              <a:ext cx="661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dirty="0" smtClean="0">
                  <a:solidFill>
                    <a:srgbClr val="9B9B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1999</a:t>
              </a:r>
              <a:endParaRPr lang="pt-BR" sz="15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B1C77C5-5B95-4AB9-94FB-80711D4C39E7}"/>
                </a:ext>
              </a:extLst>
            </p:cNvPr>
            <p:cNvSpPr txBox="1"/>
            <p:nvPr/>
          </p:nvSpPr>
          <p:spPr>
            <a:xfrm>
              <a:off x="2834892" y="1639692"/>
              <a:ext cx="8857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dirty="0" smtClean="0">
                  <a:solidFill>
                    <a:srgbClr val="9B9B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2h 16m</a:t>
              </a:r>
              <a:endParaRPr lang="pt-BR" sz="15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1A00C4B2-04D1-4FC1-80D4-4CF5E416080E}"/>
                </a:ext>
              </a:extLst>
            </p:cNvPr>
            <p:cNvSpPr/>
            <p:nvPr/>
          </p:nvSpPr>
          <p:spPr>
            <a:xfrm>
              <a:off x="3982593" y="1696970"/>
              <a:ext cx="1265558" cy="208608"/>
            </a:xfrm>
            <a:prstGeom prst="roundRect">
              <a:avLst>
                <a:gd name="adj" fmla="val 18334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6F6F6F">
                    <a:shade val="67500"/>
                    <a:satMod val="115000"/>
                  </a:srgbClr>
                </a:gs>
                <a:gs pos="100000">
                  <a:srgbClr val="6C6C6C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CF45D64-F7F7-4018-B070-395B39DD3735}"/>
                </a:ext>
              </a:extLst>
            </p:cNvPr>
            <p:cNvSpPr txBox="1"/>
            <p:nvPr/>
          </p:nvSpPr>
          <p:spPr>
            <a:xfrm>
              <a:off x="4154960" y="1645048"/>
              <a:ext cx="13636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 smtClean="0">
                  <a:solidFill>
                    <a:srgbClr val="0909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Ultra HD</a:t>
              </a:r>
              <a:endParaRPr lang="pt-BR" sz="1500" b="1" dirty="0">
                <a:solidFill>
                  <a:srgbClr val="09090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0B0E3D7F-09D2-4939-8C19-DB05B2009D58}"/>
                </a:ext>
              </a:extLst>
            </p:cNvPr>
            <p:cNvSpPr/>
            <p:nvPr/>
          </p:nvSpPr>
          <p:spPr>
            <a:xfrm>
              <a:off x="5331581" y="1696970"/>
              <a:ext cx="290926" cy="208608"/>
            </a:xfrm>
            <a:prstGeom prst="roundRect">
              <a:avLst>
                <a:gd name="adj" fmla="val 18334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6F6F6F">
                    <a:shade val="67500"/>
                    <a:satMod val="115000"/>
                  </a:srgbClr>
                </a:gs>
                <a:gs pos="100000">
                  <a:srgbClr val="6C6C6C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27F9271-1E5A-4379-B3FA-B1CD74425392}"/>
                </a:ext>
              </a:extLst>
            </p:cNvPr>
            <p:cNvSpPr txBox="1"/>
            <p:nvPr/>
          </p:nvSpPr>
          <p:spPr>
            <a:xfrm>
              <a:off x="5255584" y="1636368"/>
              <a:ext cx="46152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5.1</a:t>
              </a:r>
            </a:p>
          </p:txBody>
        </p:sp>
      </p:grpSp>
      <p:grpSp>
        <p:nvGrpSpPr>
          <p:cNvPr id="42" name="Agrupar 41"/>
          <p:cNvGrpSpPr/>
          <p:nvPr/>
        </p:nvGrpSpPr>
        <p:grpSpPr>
          <a:xfrm>
            <a:off x="5083832" y="4295128"/>
            <a:ext cx="2018487" cy="1175752"/>
            <a:chOff x="5083832" y="4295128"/>
            <a:chExt cx="2018487" cy="116903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832" y="4303890"/>
              <a:ext cx="2018487" cy="1160271"/>
            </a:xfrm>
            <a:prstGeom prst="rect">
              <a:avLst/>
            </a:prstGeom>
          </p:spPr>
        </p:pic>
        <p:pic>
          <p:nvPicPr>
            <p:cNvPr id="88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208" y="4295128"/>
              <a:ext cx="438199" cy="246615"/>
            </a:xfrm>
            <a:prstGeom prst="rect">
              <a:avLst/>
            </a:prstGeom>
          </p:spPr>
        </p:pic>
      </p:grpSp>
      <p:grpSp>
        <p:nvGrpSpPr>
          <p:cNvPr id="44" name="Agrupar 43"/>
          <p:cNvGrpSpPr/>
          <p:nvPr/>
        </p:nvGrpSpPr>
        <p:grpSpPr>
          <a:xfrm>
            <a:off x="2996106" y="4298205"/>
            <a:ext cx="2016060" cy="1170488"/>
            <a:chOff x="2996106" y="4298205"/>
            <a:chExt cx="2016060" cy="1170488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106" y="4308423"/>
              <a:ext cx="2016060" cy="1160270"/>
            </a:xfrm>
            <a:prstGeom prst="rect">
              <a:avLst/>
            </a:prstGeom>
          </p:spPr>
        </p:pic>
        <p:pic>
          <p:nvPicPr>
            <p:cNvPr id="83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2698" y="4298205"/>
              <a:ext cx="438199" cy="246615"/>
            </a:xfrm>
            <a:prstGeom prst="rect">
              <a:avLst/>
            </a:prstGeom>
          </p:spPr>
        </p:pic>
      </p:grpSp>
      <p:grpSp>
        <p:nvGrpSpPr>
          <p:cNvPr id="41" name="Agrupar 40"/>
          <p:cNvGrpSpPr/>
          <p:nvPr/>
        </p:nvGrpSpPr>
        <p:grpSpPr>
          <a:xfrm>
            <a:off x="7172121" y="4288716"/>
            <a:ext cx="2014006" cy="1175446"/>
            <a:chOff x="7172121" y="4288716"/>
            <a:chExt cx="2014006" cy="1184216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2121" y="4303346"/>
              <a:ext cx="2014006" cy="1169586"/>
            </a:xfrm>
            <a:prstGeom prst="rect">
              <a:avLst/>
            </a:prstGeom>
          </p:spPr>
        </p:pic>
        <p:pic>
          <p:nvPicPr>
            <p:cNvPr id="89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472" y="4288716"/>
              <a:ext cx="438199" cy="246615"/>
            </a:xfrm>
            <a:prstGeom prst="rect">
              <a:avLst/>
            </a:prstGeom>
          </p:spPr>
        </p:pic>
      </p:grpSp>
      <p:grpSp>
        <p:nvGrpSpPr>
          <p:cNvPr id="43" name="Agrupar 42"/>
          <p:cNvGrpSpPr/>
          <p:nvPr/>
        </p:nvGrpSpPr>
        <p:grpSpPr>
          <a:xfrm>
            <a:off x="9260030" y="4295131"/>
            <a:ext cx="2033843" cy="1165424"/>
            <a:chOff x="9260030" y="4295129"/>
            <a:chExt cx="2033843" cy="117212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030" y="4306584"/>
              <a:ext cx="2033843" cy="1160667"/>
            </a:xfrm>
            <a:prstGeom prst="rect">
              <a:avLst/>
            </a:prstGeom>
          </p:spPr>
        </p:pic>
        <p:pic>
          <p:nvPicPr>
            <p:cNvPr id="90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676" y="4295129"/>
              <a:ext cx="438199" cy="246615"/>
            </a:xfrm>
            <a:prstGeom prst="rect">
              <a:avLst/>
            </a:prstGeom>
          </p:spPr>
        </p:pic>
      </p:grpSp>
      <p:grpSp>
        <p:nvGrpSpPr>
          <p:cNvPr id="48" name="Agrupar 47"/>
          <p:cNvGrpSpPr/>
          <p:nvPr/>
        </p:nvGrpSpPr>
        <p:grpSpPr>
          <a:xfrm>
            <a:off x="11414220" y="4294649"/>
            <a:ext cx="2198506" cy="1169512"/>
            <a:chOff x="11369459" y="4294649"/>
            <a:chExt cx="2198506" cy="1169512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9459" y="4312956"/>
              <a:ext cx="2198506" cy="1151205"/>
            </a:xfrm>
            <a:prstGeom prst="rect">
              <a:avLst/>
            </a:prstGeom>
          </p:spPr>
        </p:pic>
        <p:pic>
          <p:nvPicPr>
            <p:cNvPr id="91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0763" y="4294649"/>
              <a:ext cx="438199" cy="246615"/>
            </a:xfrm>
            <a:prstGeom prst="rect">
              <a:avLst/>
            </a:prstGeom>
          </p:spPr>
        </p:pic>
      </p:grpSp>
      <p:grpSp>
        <p:nvGrpSpPr>
          <p:cNvPr id="39" name="Agrupar 38"/>
          <p:cNvGrpSpPr/>
          <p:nvPr/>
        </p:nvGrpSpPr>
        <p:grpSpPr>
          <a:xfrm>
            <a:off x="7186156" y="5777170"/>
            <a:ext cx="2018871" cy="1171823"/>
            <a:chOff x="7186156" y="5777170"/>
            <a:chExt cx="2018871" cy="1171823"/>
          </a:xfrm>
        </p:grpSpPr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156" y="5818425"/>
              <a:ext cx="2018871" cy="1130568"/>
            </a:xfrm>
            <a:prstGeom prst="rect">
              <a:avLst/>
            </a:prstGeom>
          </p:spPr>
        </p:pic>
        <p:pic>
          <p:nvPicPr>
            <p:cNvPr id="70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742" y="5777170"/>
              <a:ext cx="438199" cy="246615"/>
            </a:xfrm>
            <a:prstGeom prst="rect">
              <a:avLst/>
            </a:prstGeom>
          </p:spPr>
        </p:pic>
      </p:grpSp>
      <p:grpSp>
        <p:nvGrpSpPr>
          <p:cNvPr id="49" name="Agrupar 48"/>
          <p:cNvGrpSpPr/>
          <p:nvPr/>
        </p:nvGrpSpPr>
        <p:grpSpPr>
          <a:xfrm>
            <a:off x="9253217" y="5795388"/>
            <a:ext cx="2058799" cy="1139062"/>
            <a:chOff x="9253217" y="5795388"/>
            <a:chExt cx="2058799" cy="1139062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3217" y="5818353"/>
              <a:ext cx="2058799" cy="1116097"/>
            </a:xfrm>
            <a:prstGeom prst="rect">
              <a:avLst/>
            </a:prstGeom>
          </p:spPr>
        </p:pic>
        <p:pic>
          <p:nvPicPr>
            <p:cNvPr id="79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0207" y="5795388"/>
              <a:ext cx="438199" cy="246615"/>
            </a:xfrm>
            <a:prstGeom prst="rect">
              <a:avLst/>
            </a:prstGeom>
          </p:spPr>
        </p:pic>
      </p:grpSp>
      <p:grpSp>
        <p:nvGrpSpPr>
          <p:cNvPr id="51" name="Agrupar 50"/>
          <p:cNvGrpSpPr/>
          <p:nvPr/>
        </p:nvGrpSpPr>
        <p:grpSpPr>
          <a:xfrm>
            <a:off x="11417737" y="5787595"/>
            <a:ext cx="1705406" cy="1137826"/>
            <a:chOff x="11417737" y="5787595"/>
            <a:chExt cx="1705406" cy="1137826"/>
          </a:xfrm>
        </p:grpSpPr>
        <p:pic>
          <p:nvPicPr>
            <p:cNvPr id="50" name="Imagem 4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7737" y="5787595"/>
              <a:ext cx="1705406" cy="1137826"/>
            </a:xfrm>
            <a:prstGeom prst="rect">
              <a:avLst/>
            </a:prstGeom>
          </p:spPr>
        </p:pic>
        <p:pic>
          <p:nvPicPr>
            <p:cNvPr id="80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5760" y="5791879"/>
              <a:ext cx="438199" cy="246615"/>
            </a:xfrm>
            <a:prstGeom prst="rect">
              <a:avLst/>
            </a:prstGeom>
          </p:spPr>
        </p:pic>
      </p:grpSp>
      <p:sp>
        <p:nvSpPr>
          <p:cNvPr id="81" name="Elipse 80">
            <a:extLst>
              <a:ext uri="{FF2B5EF4-FFF2-40B4-BE49-F238E27FC236}">
                <a16:creationId xmlns:a16="http://schemas.microsoft.com/office/drawing/2014/main" id="{CBEB1B85-F1C1-497A-83B3-60CCDCC9D4BC}"/>
              </a:ext>
            </a:extLst>
          </p:cNvPr>
          <p:cNvSpPr/>
          <p:nvPr/>
        </p:nvSpPr>
        <p:spPr>
          <a:xfrm>
            <a:off x="9200528" y="5530292"/>
            <a:ext cx="3574384" cy="2994042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6000">
                <a:schemeClr val="tx1">
                  <a:alpha val="38000"/>
                </a:schemeClr>
              </a:gs>
              <a:gs pos="68000">
                <a:schemeClr val="tx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2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08" y="5873629"/>
            <a:ext cx="1492793" cy="8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9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9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int" descr="Interface gráfica do usuário, Aplicativo&#10;&#10;Descrição gerada automaticamente" hidden="1">
            <a:extLst>
              <a:ext uri="{FF2B5EF4-FFF2-40B4-BE49-F238E27FC236}">
                <a16:creationId xmlns:a16="http://schemas.microsoft.com/office/drawing/2014/main" id="{AD9D504B-4378-4C1B-9BBF-1F3A33C4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3" y="390188"/>
            <a:ext cx="12192000" cy="6855220"/>
          </a:xfrm>
          <a:prstGeom prst="rect">
            <a:avLst/>
          </a:prstGeom>
        </p:spPr>
      </p:pic>
      <p:sp>
        <p:nvSpPr>
          <p:cNvPr id="28" name="degrade">
            <a:extLst>
              <a:ext uri="{FF2B5EF4-FFF2-40B4-BE49-F238E27FC236}">
                <a16:creationId xmlns:a16="http://schemas.microsoft.com/office/drawing/2014/main" id="{15C131EF-CC80-4245-8587-489662F285F2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0153110-D006-47E4-908C-090D6CE9E37E}"/>
              </a:ext>
            </a:extLst>
          </p:cNvPr>
          <p:cNvGrpSpPr/>
          <p:nvPr/>
        </p:nvGrpSpPr>
        <p:grpSpPr>
          <a:xfrm>
            <a:off x="3210356" y="2680383"/>
            <a:ext cx="5761504" cy="1498872"/>
            <a:chOff x="3080103" y="2790141"/>
            <a:chExt cx="5761504" cy="1498872"/>
          </a:xfrm>
        </p:grpSpPr>
        <p:pic>
          <p:nvPicPr>
            <p:cNvPr id="7" name="perfil_azul">
              <a:extLst>
                <a:ext uri="{FF2B5EF4-FFF2-40B4-BE49-F238E27FC236}">
                  <a16:creationId xmlns:a16="http://schemas.microsoft.com/office/drawing/2014/main" id="{B1A61F7C-1FB3-4DAA-9877-26DE7C604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4412" y="2790141"/>
              <a:ext cx="1232753" cy="1220237"/>
            </a:xfrm>
            <a:prstGeom prst="roundRect">
              <a:avLst>
                <a:gd name="adj" fmla="val 3141"/>
              </a:avLst>
            </a:prstGeom>
          </p:spPr>
        </p:pic>
        <p:pic>
          <p:nvPicPr>
            <p:cNvPr id="9" name="perfil_laranja">
              <a:extLst>
                <a:ext uri="{FF2B5EF4-FFF2-40B4-BE49-F238E27FC236}">
                  <a16:creationId xmlns:a16="http://schemas.microsoft.com/office/drawing/2014/main" id="{F7A8B107-028B-4BF7-898E-C6B9BDC7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3" b="1013"/>
            <a:stretch/>
          </p:blipFill>
          <p:spPr>
            <a:xfrm>
              <a:off x="7545916" y="2790141"/>
              <a:ext cx="1232753" cy="1220237"/>
            </a:xfrm>
            <a:prstGeom prst="roundRect">
              <a:avLst>
                <a:gd name="adj" fmla="val 3141"/>
              </a:avLst>
            </a:prstGeom>
          </p:spPr>
        </p:pic>
        <p:pic>
          <p:nvPicPr>
            <p:cNvPr id="11" name="perfil_verde" descr="Interface gráfica do usuário, Ícone&#10;&#10;Descrição gerada automaticamente">
              <a:extLst>
                <a:ext uri="{FF2B5EF4-FFF2-40B4-BE49-F238E27FC236}">
                  <a16:creationId xmlns:a16="http://schemas.microsoft.com/office/drawing/2014/main" id="{7FA48B60-D73E-49AD-934C-AD4C3B91C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825" y="2793111"/>
              <a:ext cx="1232753" cy="1220993"/>
            </a:xfrm>
            <a:prstGeom prst="roundRect">
              <a:avLst>
                <a:gd name="adj" fmla="val 3123"/>
              </a:avLst>
            </a:prstGeom>
          </p:spPr>
        </p:pic>
        <p:pic>
          <p:nvPicPr>
            <p:cNvPr id="13" name="perfil_vermelho">
              <a:extLst>
                <a:ext uri="{FF2B5EF4-FFF2-40B4-BE49-F238E27FC236}">
                  <a16:creationId xmlns:a16="http://schemas.microsoft.com/office/drawing/2014/main" id="{2694028C-F695-47F4-ACAF-36109B32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1265"/>
            <a:stretch/>
          </p:blipFill>
          <p:spPr>
            <a:xfrm>
              <a:off x="6096000" y="2795598"/>
              <a:ext cx="1232752" cy="1220237"/>
            </a:xfrm>
            <a:prstGeom prst="roundRect">
              <a:avLst>
                <a:gd name="adj" fmla="val 3443"/>
              </a:avLst>
            </a:prstGeom>
          </p:spPr>
        </p:pic>
        <p:sp>
          <p:nvSpPr>
            <p:cNvPr id="17" name="txt_giulia">
              <a:extLst>
                <a:ext uri="{FF2B5EF4-FFF2-40B4-BE49-F238E27FC236}">
                  <a16:creationId xmlns:a16="http://schemas.microsoft.com/office/drawing/2014/main" id="{3C15B8EB-1E1E-4FA0-ACCA-B73D4CADCA2F}"/>
                </a:ext>
              </a:extLst>
            </p:cNvPr>
            <p:cNvSpPr txBox="1"/>
            <p:nvPr/>
          </p:nvSpPr>
          <p:spPr>
            <a:xfrm>
              <a:off x="4479970" y="4010016"/>
              <a:ext cx="1527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Giulia Ventura</a:t>
              </a:r>
            </a:p>
          </p:txBody>
        </p:sp>
        <p:sp>
          <p:nvSpPr>
            <p:cNvPr id="18" name="txt_udy">
              <a:extLst>
                <a:ext uri="{FF2B5EF4-FFF2-40B4-BE49-F238E27FC236}">
                  <a16:creationId xmlns:a16="http://schemas.microsoft.com/office/drawing/2014/main" id="{D4FD9E77-6959-4953-B3B7-7D2CC1E40B30}"/>
                </a:ext>
              </a:extLst>
            </p:cNvPr>
            <p:cNvSpPr txBox="1"/>
            <p:nvPr/>
          </p:nvSpPr>
          <p:spPr>
            <a:xfrm>
              <a:off x="7482976" y="4003091"/>
              <a:ext cx="13586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Udymilla</a:t>
              </a:r>
              <a:r>
                <a:rPr lang="pt-BR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Chagas</a:t>
              </a:r>
            </a:p>
          </p:txBody>
        </p:sp>
        <p:sp>
          <p:nvSpPr>
            <p:cNvPr id="19" name="txt_ana">
              <a:extLst>
                <a:ext uri="{FF2B5EF4-FFF2-40B4-BE49-F238E27FC236}">
                  <a16:creationId xmlns:a16="http://schemas.microsoft.com/office/drawing/2014/main" id="{C4E93E82-3599-4F4E-9D0F-D43EF4FE252D}"/>
                </a:ext>
              </a:extLst>
            </p:cNvPr>
            <p:cNvSpPr txBox="1"/>
            <p:nvPr/>
          </p:nvSpPr>
          <p:spPr>
            <a:xfrm>
              <a:off x="3080103" y="4003091"/>
              <a:ext cx="1393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 </a:t>
              </a:r>
              <a:r>
                <a:rPr lang="pt-BR" sz="1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Julia </a:t>
              </a:r>
              <a:r>
                <a:rPr lang="pt-BR" sz="1200" dirty="0" err="1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Fabretti</a:t>
              </a:r>
              <a:endPara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xt isabel">
              <a:extLst>
                <a:ext uri="{FF2B5EF4-FFF2-40B4-BE49-F238E27FC236}">
                  <a16:creationId xmlns:a16="http://schemas.microsoft.com/office/drawing/2014/main" id="{21C8FADB-8AF0-4DAB-8AE2-67979AD30E84}"/>
                </a:ext>
              </a:extLst>
            </p:cNvPr>
            <p:cNvSpPr txBox="1"/>
            <p:nvPr/>
          </p:nvSpPr>
          <p:spPr>
            <a:xfrm>
              <a:off x="6018061" y="4012014"/>
              <a:ext cx="1380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Isabel </a:t>
              </a:r>
              <a:r>
                <a:rPr lang="pt-BR" sz="12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Pantalhão</a:t>
              </a:r>
              <a:endParaRPr lang="pt-B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gerenciar perfis" descr="Texto, Logotipo&#10;&#10;Descrição gerada automaticamente com confiança média">
            <a:extLst>
              <a:ext uri="{FF2B5EF4-FFF2-40B4-BE49-F238E27FC236}">
                <a16:creationId xmlns:a16="http://schemas.microsoft.com/office/drawing/2014/main" id="{650EA42C-C702-46A4-BAD0-BF8285446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83" y="4790350"/>
            <a:ext cx="2075431" cy="371305"/>
          </a:xfrm>
          <a:prstGeom prst="rect">
            <a:avLst/>
          </a:prstGeom>
        </p:spPr>
      </p:pic>
      <p:sp>
        <p:nvSpPr>
          <p:cNvPr id="26" name="quem esta assistendo">
            <a:extLst>
              <a:ext uri="{FF2B5EF4-FFF2-40B4-BE49-F238E27FC236}">
                <a16:creationId xmlns:a16="http://schemas.microsoft.com/office/drawing/2014/main" id="{FD84DD82-FC3F-4CEC-A4EB-12BAB765FEC1}"/>
              </a:ext>
            </a:extLst>
          </p:cNvPr>
          <p:cNvSpPr txBox="1"/>
          <p:nvPr/>
        </p:nvSpPr>
        <p:spPr>
          <a:xfrm>
            <a:off x="3609706" y="1818971"/>
            <a:ext cx="497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está assistindo?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0" y="45951"/>
            <a:ext cx="611660" cy="3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int" descr="Interface gráfica do usuário, Aplicativo&#10;&#10;Descrição gerada automaticamente" hidden="1">
            <a:extLst>
              <a:ext uri="{FF2B5EF4-FFF2-40B4-BE49-F238E27FC236}">
                <a16:creationId xmlns:a16="http://schemas.microsoft.com/office/drawing/2014/main" id="{AD9D504B-4378-4C1B-9BBF-1F3A33C4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3" y="390188"/>
            <a:ext cx="12192000" cy="6855220"/>
          </a:xfrm>
          <a:prstGeom prst="rect">
            <a:avLst/>
          </a:prstGeom>
        </p:spPr>
      </p:pic>
      <p:sp>
        <p:nvSpPr>
          <p:cNvPr id="28" name="degrade">
            <a:extLst>
              <a:ext uri="{FF2B5EF4-FFF2-40B4-BE49-F238E27FC236}">
                <a16:creationId xmlns:a16="http://schemas.microsoft.com/office/drawing/2014/main" id="{15C131EF-CC80-4245-8587-489662F285F2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A395C4B-D3D9-465C-B6CD-D888742A3AD7}"/>
              </a:ext>
            </a:extLst>
          </p:cNvPr>
          <p:cNvGrpSpPr/>
          <p:nvPr/>
        </p:nvGrpSpPr>
        <p:grpSpPr>
          <a:xfrm>
            <a:off x="847300" y="1636368"/>
            <a:ext cx="4869811" cy="326940"/>
            <a:chOff x="847300" y="1636368"/>
            <a:chExt cx="4869811" cy="326940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98CFE31-CE22-49B4-8502-071F8167C735}"/>
                </a:ext>
              </a:extLst>
            </p:cNvPr>
            <p:cNvGrpSpPr/>
            <p:nvPr/>
          </p:nvGrpSpPr>
          <p:grpSpPr>
            <a:xfrm>
              <a:off x="847300" y="1672344"/>
              <a:ext cx="1126971" cy="208608"/>
              <a:chOff x="861208" y="1654960"/>
              <a:chExt cx="1126971" cy="241184"/>
            </a:xfrm>
          </p:grpSpPr>
          <p:pic>
            <p:nvPicPr>
              <p:cNvPr id="7" name="Gráfico 6" descr="Estrela com preenchimento sólido">
                <a:extLst>
                  <a:ext uri="{FF2B5EF4-FFF2-40B4-BE49-F238E27FC236}">
                    <a16:creationId xmlns:a16="http://schemas.microsoft.com/office/drawing/2014/main" id="{50C6A317-E000-4AA5-BC30-CE3A590DF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861208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9" name="Gráfico 8" descr="Estrela com preenchimento sólido">
                <a:extLst>
                  <a:ext uri="{FF2B5EF4-FFF2-40B4-BE49-F238E27FC236}">
                    <a16:creationId xmlns:a16="http://schemas.microsoft.com/office/drawing/2014/main" id="{083561EA-53E9-44F6-8701-970DFC747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5832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0" name="Gráfico 9" descr="Estrela com preenchimento sólido">
                <a:extLst>
                  <a:ext uri="{FF2B5EF4-FFF2-40B4-BE49-F238E27FC236}">
                    <a16:creationId xmlns:a16="http://schemas.microsoft.com/office/drawing/2014/main" id="{0427DD63-F7A3-4E81-8E97-4DDD838A5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305062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1" name="Gráfico 10" descr="Estrela com preenchimento sólido">
                <a:extLst>
                  <a:ext uri="{FF2B5EF4-FFF2-40B4-BE49-F238E27FC236}">
                    <a16:creationId xmlns:a16="http://schemas.microsoft.com/office/drawing/2014/main" id="{E14BBE7C-B019-4ADA-905C-8D971A9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517765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  <p:pic>
            <p:nvPicPr>
              <p:cNvPr id="12" name="Gráfico 11" descr="Estrela com preenchimento sólido">
                <a:extLst>
                  <a:ext uri="{FF2B5EF4-FFF2-40B4-BE49-F238E27FC236}">
                    <a16:creationId xmlns:a16="http://schemas.microsoft.com/office/drawing/2014/main" id="{1EEB77DD-B6E6-4981-89B7-7AE2B8792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746995" y="1654960"/>
                <a:ext cx="241184" cy="241184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8E92A9C-CB8E-42A6-B34D-97C3BF17D0B2}"/>
                </a:ext>
              </a:extLst>
            </p:cNvPr>
            <p:cNvSpPr txBox="1"/>
            <p:nvPr/>
          </p:nvSpPr>
          <p:spPr>
            <a:xfrm>
              <a:off x="1974271" y="1640143"/>
              <a:ext cx="661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dirty="0">
                  <a:solidFill>
                    <a:srgbClr val="9B9B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B1C77C5-5B95-4AB9-94FB-80711D4C39E7}"/>
                </a:ext>
              </a:extLst>
            </p:cNvPr>
            <p:cNvSpPr txBox="1"/>
            <p:nvPr/>
          </p:nvSpPr>
          <p:spPr>
            <a:xfrm>
              <a:off x="2834892" y="1639692"/>
              <a:ext cx="8857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dirty="0">
                  <a:solidFill>
                    <a:srgbClr val="9B9B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slide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1A00C4B2-04D1-4FC1-80D4-4CF5E416080E}"/>
                </a:ext>
              </a:extLst>
            </p:cNvPr>
            <p:cNvSpPr/>
            <p:nvPr/>
          </p:nvSpPr>
          <p:spPr>
            <a:xfrm>
              <a:off x="3982593" y="1696970"/>
              <a:ext cx="1265558" cy="208608"/>
            </a:xfrm>
            <a:prstGeom prst="roundRect">
              <a:avLst>
                <a:gd name="adj" fmla="val 18334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6F6F6F">
                    <a:shade val="67500"/>
                    <a:satMod val="115000"/>
                  </a:srgbClr>
                </a:gs>
                <a:gs pos="100000">
                  <a:srgbClr val="6C6C6C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CF45D64-F7F7-4018-B070-395B39DD3735}"/>
                </a:ext>
              </a:extLst>
            </p:cNvPr>
            <p:cNvSpPr txBox="1"/>
            <p:nvPr/>
          </p:nvSpPr>
          <p:spPr>
            <a:xfrm>
              <a:off x="4052651" y="1636369"/>
              <a:ext cx="13636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rgbClr val="09090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Introdução</a:t>
              </a: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0B0E3D7F-09D2-4939-8C19-DB05B2009D58}"/>
                </a:ext>
              </a:extLst>
            </p:cNvPr>
            <p:cNvSpPr/>
            <p:nvPr/>
          </p:nvSpPr>
          <p:spPr>
            <a:xfrm>
              <a:off x="5331581" y="1696970"/>
              <a:ext cx="290926" cy="208608"/>
            </a:xfrm>
            <a:prstGeom prst="roundRect">
              <a:avLst>
                <a:gd name="adj" fmla="val 18334"/>
              </a:avLst>
            </a:prstGeom>
            <a:gradFill flip="none" rotWithShape="1">
              <a:gsLst>
                <a:gs pos="0">
                  <a:srgbClr val="474747"/>
                </a:gs>
                <a:gs pos="50000">
                  <a:srgbClr val="6F6F6F">
                    <a:shade val="67500"/>
                    <a:satMod val="115000"/>
                  </a:srgbClr>
                </a:gs>
                <a:gs pos="100000">
                  <a:srgbClr val="6C6C6C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27F9271-1E5A-4379-B3FA-B1CD74425392}"/>
                </a:ext>
              </a:extLst>
            </p:cNvPr>
            <p:cNvSpPr txBox="1"/>
            <p:nvPr/>
          </p:nvSpPr>
          <p:spPr>
            <a:xfrm>
              <a:off x="5255584" y="1636368"/>
              <a:ext cx="46152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5.1</a:t>
              </a:r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8D6E1C5-5AE7-4C51-80EA-E64BB60530C9}"/>
              </a:ext>
            </a:extLst>
          </p:cNvPr>
          <p:cNvSpPr txBox="1"/>
          <p:nvPr/>
        </p:nvSpPr>
        <p:spPr>
          <a:xfrm>
            <a:off x="810925" y="4029524"/>
            <a:ext cx="17773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1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Minha  lista</a:t>
            </a:r>
          </a:p>
        </p:txBody>
      </p:sp>
      <p:pic>
        <p:nvPicPr>
          <p:cNvPr id="34" name="Imagem 33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87EA6A90-57C7-4704-A950-BE02852D1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40" y="21566"/>
            <a:ext cx="6733056" cy="4425174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  <a:softEdge rad="304800"/>
          </a:effec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5CC0D0-E313-4CB9-86C9-BF238B1F7B42}"/>
              </a:ext>
            </a:extLst>
          </p:cNvPr>
          <p:cNvSpPr txBox="1"/>
          <p:nvPr/>
        </p:nvSpPr>
        <p:spPr>
          <a:xfrm>
            <a:off x="801119" y="1980317"/>
            <a:ext cx="5087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sistema </a:t>
            </a:r>
            <a:r>
              <a:rPr lang="pt-BR" sz="1500" dirty="0" smtClean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embarcado </a:t>
            </a:r>
            <a:r>
              <a:rPr lang="pt-BR" sz="15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sistema </a:t>
            </a:r>
            <a:r>
              <a:rPr lang="pt-BR" sz="1500" dirty="0" err="1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microprocessado</a:t>
            </a:r>
            <a:r>
              <a:rPr lang="pt-BR" sz="15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que um computador está anexado ao sistema que ele controla. Um sistema embarcado pode realizar um conjunto de tarefas que foram predefinidas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F2814F-2AD8-4F94-B968-70EFA6723829}"/>
              </a:ext>
            </a:extLst>
          </p:cNvPr>
          <p:cNvSpPr txBox="1"/>
          <p:nvPr/>
        </p:nvSpPr>
        <p:spPr>
          <a:xfrm>
            <a:off x="828597" y="3059668"/>
            <a:ext cx="327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geral, os sistemas são usados em aplicações sem muitas exigências.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8E9517B-1959-4109-B599-A457E88AFC3E}"/>
              </a:ext>
            </a:extLst>
          </p:cNvPr>
          <p:cNvGrpSpPr/>
          <p:nvPr/>
        </p:nvGrpSpPr>
        <p:grpSpPr>
          <a:xfrm>
            <a:off x="907447" y="4329607"/>
            <a:ext cx="2023501" cy="1160270"/>
            <a:chOff x="1624449" y="4209838"/>
            <a:chExt cx="2029177" cy="1182349"/>
          </a:xfrm>
        </p:grpSpPr>
        <p:pic>
          <p:nvPicPr>
            <p:cNvPr id="30" name="Imagem 29" descr="Tela de computador&#10;&#10;Descrição gerada automaticamente com confiança média">
              <a:extLst>
                <a:ext uri="{FF2B5EF4-FFF2-40B4-BE49-F238E27FC236}">
                  <a16:creationId xmlns:a16="http://schemas.microsoft.com/office/drawing/2014/main" id="{CE33A6B1-C212-4EBE-9C18-ABAF5BB1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449" y="4230959"/>
              <a:ext cx="2029177" cy="1161228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1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2F3ED65A-2103-4ABA-8290-8759131BC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74" y="4209838"/>
              <a:ext cx="425619" cy="239535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11BCE8-C359-49E9-8394-02F9E42BB660}"/>
              </a:ext>
            </a:extLst>
          </p:cNvPr>
          <p:cNvSpPr txBox="1"/>
          <p:nvPr/>
        </p:nvSpPr>
        <p:spPr>
          <a:xfrm>
            <a:off x="831744" y="5479799"/>
            <a:ext cx="1426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Veja também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5E129A0-FE2B-46E0-9277-B543B62490EE}"/>
              </a:ext>
            </a:extLst>
          </p:cNvPr>
          <p:cNvSpPr txBox="1"/>
          <p:nvPr/>
        </p:nvSpPr>
        <p:spPr>
          <a:xfrm>
            <a:off x="1291154" y="271980"/>
            <a:ext cx="241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E5E4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pt-BR" sz="1200" dirty="0">
                <a:solidFill>
                  <a:srgbClr val="9B9B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>
                <a:solidFill>
                  <a:srgbClr val="E6E6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6" y="4315158"/>
            <a:ext cx="2016060" cy="1160270"/>
          </a:xfrm>
          <a:prstGeom prst="rect">
            <a:avLst/>
          </a:prstGeom>
        </p:spPr>
      </p:pic>
      <p:pic>
        <p:nvPicPr>
          <p:cNvPr id="83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98" y="4298205"/>
            <a:ext cx="438199" cy="2466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9" y="4315156"/>
            <a:ext cx="2018487" cy="1160271"/>
          </a:xfrm>
          <a:prstGeom prst="rect">
            <a:avLst/>
          </a:prstGeom>
        </p:spPr>
      </p:pic>
      <p:pic>
        <p:nvPicPr>
          <p:cNvPr id="88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08" y="4295128"/>
            <a:ext cx="438199" cy="24661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22" y="4310213"/>
            <a:ext cx="2014006" cy="1169586"/>
          </a:xfrm>
          <a:prstGeom prst="rect">
            <a:avLst/>
          </a:prstGeom>
        </p:spPr>
      </p:pic>
      <p:pic>
        <p:nvPicPr>
          <p:cNvPr id="89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72" y="4288716"/>
            <a:ext cx="438199" cy="24661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686" y="4310213"/>
            <a:ext cx="2033843" cy="1160667"/>
          </a:xfrm>
          <a:prstGeom prst="rect">
            <a:avLst/>
          </a:prstGeom>
        </p:spPr>
      </p:pic>
      <p:pic>
        <p:nvPicPr>
          <p:cNvPr id="90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76" y="4295129"/>
            <a:ext cx="438199" cy="24661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025" y="4329606"/>
            <a:ext cx="1974786" cy="1159134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459" y="4312956"/>
            <a:ext cx="2198506" cy="1151205"/>
          </a:xfrm>
          <a:prstGeom prst="rect">
            <a:avLst/>
          </a:prstGeom>
        </p:spPr>
      </p:pic>
      <p:pic>
        <p:nvPicPr>
          <p:cNvPr id="91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63" y="4294649"/>
            <a:ext cx="438199" cy="246615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7CD1655-251E-45F4-BE94-4EC98E04AD10}"/>
              </a:ext>
            </a:extLst>
          </p:cNvPr>
          <p:cNvGrpSpPr/>
          <p:nvPr/>
        </p:nvGrpSpPr>
        <p:grpSpPr>
          <a:xfrm>
            <a:off x="-1167740" y="5778632"/>
            <a:ext cx="2023501" cy="1160270"/>
            <a:chOff x="1624449" y="4209838"/>
            <a:chExt cx="2029177" cy="1182349"/>
          </a:xfrm>
        </p:grpSpPr>
        <p:pic>
          <p:nvPicPr>
            <p:cNvPr id="59" name="Imagem 58" descr="Tela de computador&#10;&#10;Descrição gerada automaticamente com confiança média">
              <a:extLst>
                <a:ext uri="{FF2B5EF4-FFF2-40B4-BE49-F238E27FC236}">
                  <a16:creationId xmlns:a16="http://schemas.microsoft.com/office/drawing/2014/main" id="{D620AF38-5F94-4F4D-BCDE-F05DEF52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449" y="4230959"/>
              <a:ext cx="2029177" cy="1161228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60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9509ED65-A5A4-4426-BC41-87E9F2EB1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774" y="4209838"/>
              <a:ext cx="425619" cy="23953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1" name="Agrupar 60"/>
          <p:cNvGrpSpPr/>
          <p:nvPr/>
        </p:nvGrpSpPr>
        <p:grpSpPr>
          <a:xfrm>
            <a:off x="914761" y="5791880"/>
            <a:ext cx="2023973" cy="1149778"/>
            <a:chOff x="914761" y="5791880"/>
            <a:chExt cx="2023973" cy="1149778"/>
          </a:xfrm>
        </p:grpSpPr>
        <p:pic>
          <p:nvPicPr>
            <p:cNvPr id="65" name="Imagem 6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761" y="5803173"/>
              <a:ext cx="2023973" cy="1138485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66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78" y="5791880"/>
              <a:ext cx="438199" cy="24661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7" name="Agrupar 66"/>
          <p:cNvGrpSpPr/>
          <p:nvPr/>
        </p:nvGrpSpPr>
        <p:grpSpPr>
          <a:xfrm>
            <a:off x="3023235" y="5782946"/>
            <a:ext cx="1990931" cy="1155956"/>
            <a:chOff x="3023235" y="5782946"/>
            <a:chExt cx="1990931" cy="1155956"/>
          </a:xfrm>
        </p:grpSpPr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235" y="5801713"/>
              <a:ext cx="1990931" cy="1137189"/>
            </a:xfrm>
            <a:prstGeom prst="rect">
              <a:avLst/>
            </a:prstGeom>
          </p:spPr>
        </p:pic>
        <p:pic>
          <p:nvPicPr>
            <p:cNvPr id="69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77" y="5782946"/>
              <a:ext cx="438199" cy="246615"/>
            </a:xfrm>
            <a:prstGeom prst="rect">
              <a:avLst/>
            </a:prstGeom>
          </p:spPr>
        </p:pic>
      </p:grpSp>
      <p:grpSp>
        <p:nvGrpSpPr>
          <p:cNvPr id="70" name="Agrupar 69"/>
          <p:cNvGrpSpPr/>
          <p:nvPr/>
        </p:nvGrpSpPr>
        <p:grpSpPr>
          <a:xfrm>
            <a:off x="5102414" y="5772820"/>
            <a:ext cx="2010026" cy="1161630"/>
            <a:chOff x="5102414" y="5772820"/>
            <a:chExt cx="2010026" cy="1161630"/>
          </a:xfrm>
        </p:grpSpPr>
        <p:pic>
          <p:nvPicPr>
            <p:cNvPr id="77" name="Imagem 7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14" y="5803810"/>
              <a:ext cx="2010026" cy="1130640"/>
            </a:xfrm>
            <a:prstGeom prst="rect">
              <a:avLst/>
            </a:prstGeom>
          </p:spPr>
        </p:pic>
        <p:pic>
          <p:nvPicPr>
            <p:cNvPr id="78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884" y="5772820"/>
              <a:ext cx="438199" cy="246615"/>
            </a:xfrm>
            <a:prstGeom prst="rect">
              <a:avLst/>
            </a:prstGeom>
          </p:spPr>
        </p:pic>
      </p:grpSp>
      <p:grpSp>
        <p:nvGrpSpPr>
          <p:cNvPr id="79" name="Agrupar 78"/>
          <p:cNvGrpSpPr/>
          <p:nvPr/>
        </p:nvGrpSpPr>
        <p:grpSpPr>
          <a:xfrm>
            <a:off x="7186156" y="5777170"/>
            <a:ext cx="2018871" cy="1171823"/>
            <a:chOff x="7186156" y="5777170"/>
            <a:chExt cx="2018871" cy="1171823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156" y="5818425"/>
              <a:ext cx="2018871" cy="1130568"/>
            </a:xfrm>
            <a:prstGeom prst="rect">
              <a:avLst/>
            </a:prstGeom>
          </p:spPr>
        </p:pic>
        <p:pic>
          <p:nvPicPr>
            <p:cNvPr id="81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742" y="5777170"/>
              <a:ext cx="438199" cy="246615"/>
            </a:xfrm>
            <a:prstGeom prst="rect">
              <a:avLst/>
            </a:prstGeom>
          </p:spPr>
        </p:pic>
      </p:grpSp>
      <p:grpSp>
        <p:nvGrpSpPr>
          <p:cNvPr id="82" name="Agrupar 81"/>
          <p:cNvGrpSpPr/>
          <p:nvPr/>
        </p:nvGrpSpPr>
        <p:grpSpPr>
          <a:xfrm>
            <a:off x="9253217" y="5795388"/>
            <a:ext cx="2058799" cy="1139062"/>
            <a:chOff x="9253217" y="5795388"/>
            <a:chExt cx="2058799" cy="1139062"/>
          </a:xfrm>
        </p:grpSpPr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3217" y="5818353"/>
              <a:ext cx="2058799" cy="1116097"/>
            </a:xfrm>
            <a:prstGeom prst="rect">
              <a:avLst/>
            </a:prstGeom>
          </p:spPr>
        </p:pic>
        <p:pic>
          <p:nvPicPr>
            <p:cNvPr id="93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0207" y="5795388"/>
              <a:ext cx="438199" cy="246615"/>
            </a:xfrm>
            <a:prstGeom prst="rect">
              <a:avLst/>
            </a:prstGeom>
          </p:spPr>
        </p:pic>
      </p:grpSp>
      <p:grpSp>
        <p:nvGrpSpPr>
          <p:cNvPr id="96" name="Agrupar 95"/>
          <p:cNvGrpSpPr/>
          <p:nvPr/>
        </p:nvGrpSpPr>
        <p:grpSpPr>
          <a:xfrm>
            <a:off x="11417737" y="5787595"/>
            <a:ext cx="1705406" cy="1137826"/>
            <a:chOff x="11417737" y="5787595"/>
            <a:chExt cx="1705406" cy="1137826"/>
          </a:xfrm>
        </p:grpSpPr>
        <p:pic>
          <p:nvPicPr>
            <p:cNvPr id="97" name="Imagem 9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7737" y="5787595"/>
              <a:ext cx="1705406" cy="1137826"/>
            </a:xfrm>
            <a:prstGeom prst="rect">
              <a:avLst/>
            </a:prstGeom>
          </p:spPr>
        </p:pic>
        <p:pic>
          <p:nvPicPr>
            <p:cNvPr id="98" name="logonetflix" descr="Logotipo&#10;&#10;Descrição gerada automaticamente">
              <a:extLst>
                <a:ext uri="{FF2B5EF4-FFF2-40B4-BE49-F238E27FC236}">
                  <a16:creationId xmlns:a16="http://schemas.microsoft.com/office/drawing/2014/main" id="{8B8D0F53-8E96-4091-857E-45E6F379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5760" y="5791879"/>
              <a:ext cx="438199" cy="246615"/>
            </a:xfrm>
            <a:prstGeom prst="rect">
              <a:avLst/>
            </a:prstGeom>
          </p:spPr>
        </p:pic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CBEB1B85-F1C1-497A-83B3-60CCDCC9D4BC}"/>
              </a:ext>
            </a:extLst>
          </p:cNvPr>
          <p:cNvSpPr/>
          <p:nvPr/>
        </p:nvSpPr>
        <p:spPr>
          <a:xfrm>
            <a:off x="9200528" y="5530292"/>
            <a:ext cx="3574384" cy="2994042"/>
          </a:xfrm>
          <a:prstGeom prst="ellips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6000">
                <a:schemeClr val="tx1">
                  <a:alpha val="38000"/>
                </a:schemeClr>
              </a:gs>
              <a:gs pos="68000">
                <a:schemeClr val="tx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netflix" descr="Logotipo&#10;&#10;Descrição gerada automaticamente">
            <a:extLst>
              <a:ext uri="{FF2B5EF4-FFF2-40B4-BE49-F238E27FC236}">
                <a16:creationId xmlns:a16="http://schemas.microsoft.com/office/drawing/2014/main" id="{8B8D0F53-8E96-4091-857E-45E6F37910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08" y="5873629"/>
            <a:ext cx="1492793" cy="840131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91915434-135A-42EC-AFAE-FC460E555564}"/>
              </a:ext>
            </a:extLst>
          </p:cNvPr>
          <p:cNvSpPr txBox="1"/>
          <p:nvPr/>
        </p:nvSpPr>
        <p:spPr>
          <a:xfrm>
            <a:off x="1088484" y="404893"/>
            <a:ext cx="4280259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reflection blurRad="6350" stA="60000" endA="900" endPos="58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Sistemas Embarcados</a:t>
            </a:r>
          </a:p>
        </p:txBody>
      </p:sp>
    </p:spTree>
    <p:extLst>
      <p:ext uri="{BB962C8B-B14F-4D97-AF65-F5344CB8AC3E}">
        <p14:creationId xmlns:p14="http://schemas.microsoft.com/office/powerpoint/2010/main" val="13631150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grade">
            <a:extLst>
              <a:ext uri="{FF2B5EF4-FFF2-40B4-BE49-F238E27FC236}">
                <a16:creationId xmlns:a16="http://schemas.microsoft.com/office/drawing/2014/main" id="{15C131EF-CC80-4245-8587-489662F285F2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6" y="931338"/>
            <a:ext cx="9990649" cy="49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egrade">
            <a:extLst>
              <a:ext uri="{FF2B5EF4-FFF2-40B4-BE49-F238E27FC236}">
                <a16:creationId xmlns:a16="http://schemas.microsoft.com/office/drawing/2014/main" id="{2D35FFB2-0960-4F0F-91BF-4E45060B22CF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226FD33-BBD1-4D5B-94D8-A0098D5FDC55}"/>
              </a:ext>
            </a:extLst>
          </p:cNvPr>
          <p:cNvCxnSpPr>
            <a:cxnSpLocks/>
          </p:cNvCxnSpPr>
          <p:nvPr/>
        </p:nvCxnSpPr>
        <p:spPr>
          <a:xfrm>
            <a:off x="1086467" y="5497962"/>
            <a:ext cx="10563432" cy="14501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D1432F1-0D08-4C8C-8393-B7BF6D58FAB7}"/>
              </a:ext>
            </a:extLst>
          </p:cNvPr>
          <p:cNvCxnSpPr/>
          <p:nvPr/>
        </p:nvCxnSpPr>
        <p:spPr>
          <a:xfrm flipV="1">
            <a:off x="568230" y="5497962"/>
            <a:ext cx="518237" cy="14501"/>
          </a:xfrm>
          <a:prstGeom prst="line">
            <a:avLst/>
          </a:prstGeom>
          <a:ln w="38100">
            <a:solidFill>
              <a:srgbClr val="E50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C9E4DE3-3C70-4E97-930A-BAA4D84AA9D1}"/>
              </a:ext>
            </a:extLst>
          </p:cNvPr>
          <p:cNvSpPr/>
          <p:nvPr/>
        </p:nvSpPr>
        <p:spPr>
          <a:xfrm>
            <a:off x="879559" y="5287717"/>
            <a:ext cx="413816" cy="420490"/>
          </a:xfrm>
          <a:prstGeom prst="flowChartConnector">
            <a:avLst/>
          </a:prstGeom>
          <a:solidFill>
            <a:srgbClr val="E50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lecha abajo com preenchimento sólido">
            <a:extLst>
              <a:ext uri="{FF2B5EF4-FFF2-40B4-BE49-F238E27FC236}">
                <a16:creationId xmlns:a16="http://schemas.microsoft.com/office/drawing/2014/main" id="{3170449E-31ED-45FC-A54C-75A059C89A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65501" y="232013"/>
            <a:ext cx="597089" cy="597089"/>
          </a:xfrm>
          <a:prstGeom prst="rect">
            <a:avLst/>
          </a:prstGeom>
        </p:spPr>
      </p:pic>
      <p:pic>
        <p:nvPicPr>
          <p:cNvPr id="19" name="Gráfico 18" descr="Dim (Sun Médio) estrutura de tópicos">
            <a:extLst>
              <a:ext uri="{FF2B5EF4-FFF2-40B4-BE49-F238E27FC236}">
                <a16:creationId xmlns:a16="http://schemas.microsoft.com/office/drawing/2014/main" id="{0CA3250D-F4E3-4C0C-B70C-47825DC1A6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80" y="3106779"/>
            <a:ext cx="643159" cy="643159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C3B4DC-9C5B-4A24-8972-D9D5D783E22C}"/>
              </a:ext>
            </a:extLst>
          </p:cNvPr>
          <p:cNvSpPr/>
          <p:nvPr/>
        </p:nvSpPr>
        <p:spPr>
          <a:xfrm>
            <a:off x="429904" y="2500310"/>
            <a:ext cx="102668" cy="165543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Atraso 20">
            <a:extLst>
              <a:ext uri="{FF2B5EF4-FFF2-40B4-BE49-F238E27FC236}">
                <a16:creationId xmlns:a16="http://schemas.microsoft.com/office/drawing/2014/main" id="{116D77CB-53E1-4828-BBD8-D1E79999B51A}"/>
              </a:ext>
            </a:extLst>
          </p:cNvPr>
          <p:cNvSpPr/>
          <p:nvPr/>
        </p:nvSpPr>
        <p:spPr>
          <a:xfrm rot="5400000">
            <a:off x="338226" y="4193413"/>
            <a:ext cx="286021" cy="10267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03AFD5-5DD9-49CA-8CBD-0CA1E018A5C8}"/>
              </a:ext>
            </a:extLst>
          </p:cNvPr>
          <p:cNvSpPr txBox="1"/>
          <p:nvPr/>
        </p:nvSpPr>
        <p:spPr>
          <a:xfrm>
            <a:off x="4703258" y="345891"/>
            <a:ext cx="331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“</a:t>
            </a:r>
            <a:r>
              <a:rPr lang="pt-BR" dirty="0">
                <a:solidFill>
                  <a:schemeClr val="bg1"/>
                </a:solidFill>
              </a:rPr>
              <a:t>O que é Automação Industrial</a:t>
            </a:r>
            <a:r>
              <a:rPr lang="pt-BR" dirty="0" smtClean="0">
                <a:solidFill>
                  <a:schemeClr val="bg1"/>
                </a:solidFill>
              </a:rPr>
              <a:t>?</a:t>
            </a:r>
            <a:r>
              <a:rPr lang="pt-BR" b="1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18F5CC9-E9C8-4B2C-AF36-643216D325A2}"/>
              </a:ext>
            </a:extLst>
          </p:cNvPr>
          <p:cNvSpPr txBox="1"/>
          <p:nvPr/>
        </p:nvSpPr>
        <p:spPr>
          <a:xfrm>
            <a:off x="4548336" y="5903950"/>
            <a:ext cx="11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Episódios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9C6CF3-9ADA-4AE7-BAFD-91ECB787E610}"/>
              </a:ext>
            </a:extLst>
          </p:cNvPr>
          <p:cNvSpPr txBox="1"/>
          <p:nvPr/>
        </p:nvSpPr>
        <p:spPr>
          <a:xfrm>
            <a:off x="7254606" y="5883644"/>
            <a:ext cx="192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Idioma e legendas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0750F-41C3-41EE-96CC-03DFD9B87963}"/>
              </a:ext>
            </a:extLst>
          </p:cNvPr>
          <p:cNvSpPr txBox="1"/>
          <p:nvPr/>
        </p:nvSpPr>
        <p:spPr>
          <a:xfrm>
            <a:off x="1261501" y="5903950"/>
            <a:ext cx="17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Bloqueio de tela</a:t>
            </a:r>
          </a:p>
        </p:txBody>
      </p:sp>
      <p:pic>
        <p:nvPicPr>
          <p:cNvPr id="29" name="Gráfico 28" descr="Desbloquear estrutura de tópicos">
            <a:extLst>
              <a:ext uri="{FF2B5EF4-FFF2-40B4-BE49-F238E27FC236}">
                <a16:creationId xmlns:a16="http://schemas.microsoft.com/office/drawing/2014/main" id="{911E4B81-B2A4-43C0-8A2D-0F7A0B8611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7800" y="5831752"/>
            <a:ext cx="482949" cy="482949"/>
          </a:xfrm>
          <a:prstGeom prst="rect">
            <a:avLst/>
          </a:prstGeom>
        </p:spPr>
      </p:pic>
      <p:pic>
        <p:nvPicPr>
          <p:cNvPr id="31" name="Gráfico 30" descr="Legendas com preenchimento sólido">
            <a:extLst>
              <a:ext uri="{FF2B5EF4-FFF2-40B4-BE49-F238E27FC236}">
                <a16:creationId xmlns:a16="http://schemas.microsoft.com/office/drawing/2014/main" id="{45908F18-A476-45A5-ADB4-2FBEAB197F9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48316" y="5839721"/>
            <a:ext cx="587522" cy="522469"/>
          </a:xfrm>
          <a:prstGeom prst="rect">
            <a:avLst/>
          </a:prstGeom>
        </p:spPr>
      </p:pic>
      <p:pic>
        <p:nvPicPr>
          <p:cNvPr id="33" name="Gráfico 32" descr="Ícone do menu de hambúrguer com preenchimento sólido">
            <a:extLst>
              <a:ext uri="{FF2B5EF4-FFF2-40B4-BE49-F238E27FC236}">
                <a16:creationId xmlns:a16="http://schemas.microsoft.com/office/drawing/2014/main" id="{4A6E8BBE-1B30-4485-9FB3-E084C697B1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79466" y="5860027"/>
            <a:ext cx="482950" cy="48295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88BA0C-5619-40DC-B989-88FBC03D164C}"/>
              </a:ext>
            </a:extLst>
          </p:cNvPr>
          <p:cNvSpPr txBox="1"/>
          <p:nvPr/>
        </p:nvSpPr>
        <p:spPr>
          <a:xfrm>
            <a:off x="10515274" y="5898720"/>
            <a:ext cx="115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8" name="Gráfico 37" descr="Fim com preenchimento sólido">
            <a:extLst>
              <a:ext uri="{FF2B5EF4-FFF2-40B4-BE49-F238E27FC236}">
                <a16:creationId xmlns:a16="http://schemas.microsoft.com/office/drawing/2014/main" id="{78D39076-7BD7-4686-BDF4-0E882F4157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30788" y="5832758"/>
            <a:ext cx="506492" cy="506492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0B1E39-2240-4792-95B9-B1E674F94B18}"/>
              </a:ext>
            </a:extLst>
          </p:cNvPr>
          <p:cNvSpPr txBox="1"/>
          <p:nvPr/>
        </p:nvSpPr>
        <p:spPr>
          <a:xfrm>
            <a:off x="1434862" y="1226124"/>
            <a:ext cx="9851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2"/>
                </a:solidFill>
              </a:rPr>
              <a:t>Automação industrial pode ser definida como a aplicação de tecnologias de software, hardware e equipamentos específicos em processos produtivos. O principal objetivo da automação industrial é implementar projetos que sejam capazes de aumentar a autonomia dos processos de fabricação e reduzir ao máximo o esforço humano na cadeia de valor.</a:t>
            </a:r>
          </a:p>
          <a:p>
            <a:pPr algn="just"/>
            <a:r>
              <a:rPr lang="pt-BR" dirty="0" smtClean="0">
                <a:solidFill>
                  <a:schemeClr val="bg2"/>
                </a:solidFill>
              </a:rPr>
              <a:t>Atualmente</a:t>
            </a:r>
            <a:r>
              <a:rPr lang="pt-BR" dirty="0">
                <a:solidFill>
                  <a:schemeClr val="bg2"/>
                </a:solidFill>
              </a:rPr>
              <a:t>, trata-se de um conceito intrinsecamente ligado à indústria 4.0, que engloba Sistemas </a:t>
            </a:r>
            <a:r>
              <a:rPr lang="pt-BR" dirty="0" err="1">
                <a:solidFill>
                  <a:schemeClr val="bg2"/>
                </a:solidFill>
              </a:rPr>
              <a:t>ciber</a:t>
            </a:r>
            <a:r>
              <a:rPr lang="pt-BR" dirty="0">
                <a:solidFill>
                  <a:schemeClr val="bg2"/>
                </a:solidFill>
              </a:rPr>
              <a:t>-físicos, Internet das Coisas e Computação em Nuvem para originar “fábricas inteligentes</a:t>
            </a:r>
            <a:r>
              <a:rPr lang="pt-BR" dirty="0" smtClean="0">
                <a:solidFill>
                  <a:schemeClr val="bg2"/>
                </a:solidFill>
              </a:rPr>
              <a:t>”.</a:t>
            </a:r>
          </a:p>
          <a:p>
            <a:pPr algn="just"/>
            <a:endParaRPr lang="pt-BR" dirty="0">
              <a:solidFill>
                <a:schemeClr val="bg2"/>
              </a:solidFill>
            </a:endParaRPr>
          </a:p>
          <a:p>
            <a:pPr algn="just"/>
            <a:r>
              <a:rPr lang="pt-BR" b="1" dirty="0">
                <a:solidFill>
                  <a:schemeClr val="bg2"/>
                </a:solidFill>
              </a:rPr>
              <a:t>A evolução da automação</a:t>
            </a:r>
          </a:p>
          <a:p>
            <a:pPr algn="just"/>
            <a:r>
              <a:rPr lang="pt-BR" dirty="0">
                <a:solidFill>
                  <a:schemeClr val="bg2"/>
                </a:solidFill>
              </a:rPr>
              <a:t>Os primeiros sistemas de automação foram idealizados no século XIX onde o mundo presenciava a revolução industrial. Nessa época, as tarefas manuais passaram a ser realizadas por maquinários adaptados, que tinham a finalidade de aumentar a eficiência produtiva. Assim eram controladas através de peças mecânicas, que “automatizavam” as etapas mais repetitiva do trabalho. </a:t>
            </a:r>
          </a:p>
        </p:txBody>
      </p:sp>
    </p:spTree>
    <p:extLst>
      <p:ext uri="{BB962C8B-B14F-4D97-AF65-F5344CB8AC3E}">
        <p14:creationId xmlns:p14="http://schemas.microsoft.com/office/powerpoint/2010/main" val="321951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egrade">
            <a:extLst>
              <a:ext uri="{FF2B5EF4-FFF2-40B4-BE49-F238E27FC236}">
                <a16:creationId xmlns:a16="http://schemas.microsoft.com/office/drawing/2014/main" id="{2D35FFB2-0960-4F0F-91BF-4E45060B22CF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226FD33-BBD1-4D5B-94D8-A0098D5FDC55}"/>
              </a:ext>
            </a:extLst>
          </p:cNvPr>
          <p:cNvCxnSpPr>
            <a:cxnSpLocks/>
          </p:cNvCxnSpPr>
          <p:nvPr/>
        </p:nvCxnSpPr>
        <p:spPr>
          <a:xfrm>
            <a:off x="2112211" y="5498699"/>
            <a:ext cx="9537688" cy="13764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D1432F1-0D08-4C8C-8393-B7BF6D58FAB7}"/>
              </a:ext>
            </a:extLst>
          </p:cNvPr>
          <p:cNvCxnSpPr/>
          <p:nvPr/>
        </p:nvCxnSpPr>
        <p:spPr>
          <a:xfrm flipV="1">
            <a:off x="568230" y="5498699"/>
            <a:ext cx="1543981" cy="13764"/>
          </a:xfrm>
          <a:prstGeom prst="line">
            <a:avLst/>
          </a:prstGeom>
          <a:ln w="38100">
            <a:solidFill>
              <a:srgbClr val="E50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C9E4DE3-3C70-4E97-930A-BAA4D84AA9D1}"/>
              </a:ext>
            </a:extLst>
          </p:cNvPr>
          <p:cNvSpPr/>
          <p:nvPr/>
        </p:nvSpPr>
        <p:spPr>
          <a:xfrm>
            <a:off x="1905303" y="5288454"/>
            <a:ext cx="413816" cy="420490"/>
          </a:xfrm>
          <a:prstGeom prst="flowChartConnector">
            <a:avLst/>
          </a:prstGeom>
          <a:solidFill>
            <a:srgbClr val="E50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lecha abajo com preenchimento sólido">
            <a:extLst>
              <a:ext uri="{FF2B5EF4-FFF2-40B4-BE49-F238E27FC236}">
                <a16:creationId xmlns:a16="http://schemas.microsoft.com/office/drawing/2014/main" id="{3170449E-31ED-45FC-A54C-75A059C89A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65501" y="232013"/>
            <a:ext cx="597089" cy="597089"/>
          </a:xfrm>
          <a:prstGeom prst="rect">
            <a:avLst/>
          </a:prstGeom>
        </p:spPr>
      </p:pic>
      <p:pic>
        <p:nvPicPr>
          <p:cNvPr id="19" name="Gráfico 18" descr="Dim (Sun Médio) estrutura de tópicos">
            <a:extLst>
              <a:ext uri="{FF2B5EF4-FFF2-40B4-BE49-F238E27FC236}">
                <a16:creationId xmlns:a16="http://schemas.microsoft.com/office/drawing/2014/main" id="{0CA3250D-F4E3-4C0C-B70C-47825DC1A6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80" y="3106779"/>
            <a:ext cx="643159" cy="643159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C3B4DC-9C5B-4A24-8972-D9D5D783E22C}"/>
              </a:ext>
            </a:extLst>
          </p:cNvPr>
          <p:cNvSpPr/>
          <p:nvPr/>
        </p:nvSpPr>
        <p:spPr>
          <a:xfrm>
            <a:off x="429904" y="2500310"/>
            <a:ext cx="102668" cy="165543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Atraso 20">
            <a:extLst>
              <a:ext uri="{FF2B5EF4-FFF2-40B4-BE49-F238E27FC236}">
                <a16:creationId xmlns:a16="http://schemas.microsoft.com/office/drawing/2014/main" id="{116D77CB-53E1-4828-BBD8-D1E79999B51A}"/>
              </a:ext>
            </a:extLst>
          </p:cNvPr>
          <p:cNvSpPr/>
          <p:nvPr/>
        </p:nvSpPr>
        <p:spPr>
          <a:xfrm rot="5400000">
            <a:off x="338226" y="4193413"/>
            <a:ext cx="286021" cy="10267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03AFD5-5DD9-49CA-8CBD-0CA1E018A5C8}"/>
              </a:ext>
            </a:extLst>
          </p:cNvPr>
          <p:cNvSpPr txBox="1"/>
          <p:nvPr/>
        </p:nvSpPr>
        <p:spPr>
          <a:xfrm>
            <a:off x="4948378" y="343371"/>
            <a:ext cx="284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“</a:t>
            </a:r>
            <a:r>
              <a:rPr lang="pt-BR" dirty="0">
                <a:solidFill>
                  <a:schemeClr val="bg1"/>
                </a:solidFill>
              </a:rPr>
              <a:t>A evolução da </a:t>
            </a:r>
            <a:r>
              <a:rPr lang="pt-BR" dirty="0" smtClean="0">
                <a:solidFill>
                  <a:schemeClr val="bg1"/>
                </a:solidFill>
              </a:rPr>
              <a:t>automação</a:t>
            </a:r>
            <a:r>
              <a:rPr lang="pt-BR" b="1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18F5CC9-E9C8-4B2C-AF36-643216D325A2}"/>
              </a:ext>
            </a:extLst>
          </p:cNvPr>
          <p:cNvSpPr txBox="1"/>
          <p:nvPr/>
        </p:nvSpPr>
        <p:spPr>
          <a:xfrm>
            <a:off x="4548336" y="5903950"/>
            <a:ext cx="11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Episódios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9C6CF3-9ADA-4AE7-BAFD-91ECB787E610}"/>
              </a:ext>
            </a:extLst>
          </p:cNvPr>
          <p:cNvSpPr txBox="1"/>
          <p:nvPr/>
        </p:nvSpPr>
        <p:spPr>
          <a:xfrm>
            <a:off x="7254606" y="5883644"/>
            <a:ext cx="192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Idioma e legendas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0750F-41C3-41EE-96CC-03DFD9B87963}"/>
              </a:ext>
            </a:extLst>
          </p:cNvPr>
          <p:cNvSpPr txBox="1"/>
          <p:nvPr/>
        </p:nvSpPr>
        <p:spPr>
          <a:xfrm>
            <a:off x="1261501" y="5903950"/>
            <a:ext cx="17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Bloqueio de tela</a:t>
            </a:r>
          </a:p>
        </p:txBody>
      </p:sp>
      <p:pic>
        <p:nvPicPr>
          <p:cNvPr id="29" name="Gráfico 28" descr="Desbloquear estrutura de tópicos">
            <a:extLst>
              <a:ext uri="{FF2B5EF4-FFF2-40B4-BE49-F238E27FC236}">
                <a16:creationId xmlns:a16="http://schemas.microsoft.com/office/drawing/2014/main" id="{911E4B81-B2A4-43C0-8A2D-0F7A0B8611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7800" y="5831752"/>
            <a:ext cx="482949" cy="482949"/>
          </a:xfrm>
          <a:prstGeom prst="rect">
            <a:avLst/>
          </a:prstGeom>
        </p:spPr>
      </p:pic>
      <p:pic>
        <p:nvPicPr>
          <p:cNvPr id="31" name="Gráfico 30" descr="Legendas com preenchimento sólido">
            <a:extLst>
              <a:ext uri="{FF2B5EF4-FFF2-40B4-BE49-F238E27FC236}">
                <a16:creationId xmlns:a16="http://schemas.microsoft.com/office/drawing/2014/main" id="{45908F18-A476-45A5-ADB4-2FBEAB197F9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48316" y="5839721"/>
            <a:ext cx="587522" cy="522469"/>
          </a:xfrm>
          <a:prstGeom prst="rect">
            <a:avLst/>
          </a:prstGeom>
        </p:spPr>
      </p:pic>
      <p:pic>
        <p:nvPicPr>
          <p:cNvPr id="33" name="Gráfico 32" descr="Ícone do menu de hambúrguer com preenchimento sólido">
            <a:extLst>
              <a:ext uri="{FF2B5EF4-FFF2-40B4-BE49-F238E27FC236}">
                <a16:creationId xmlns:a16="http://schemas.microsoft.com/office/drawing/2014/main" id="{4A6E8BBE-1B30-4485-9FB3-E084C697B1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79466" y="5860027"/>
            <a:ext cx="482950" cy="48295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88BA0C-5619-40DC-B989-88FBC03D164C}"/>
              </a:ext>
            </a:extLst>
          </p:cNvPr>
          <p:cNvSpPr txBox="1"/>
          <p:nvPr/>
        </p:nvSpPr>
        <p:spPr>
          <a:xfrm>
            <a:off x="10515274" y="5898720"/>
            <a:ext cx="115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8" name="Gráfico 37" descr="Fim com preenchimento sólido">
            <a:extLst>
              <a:ext uri="{FF2B5EF4-FFF2-40B4-BE49-F238E27FC236}">
                <a16:creationId xmlns:a16="http://schemas.microsoft.com/office/drawing/2014/main" id="{78D39076-7BD7-4686-BDF4-0E882F4157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30788" y="5832758"/>
            <a:ext cx="506492" cy="506492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0B1E39-2240-4792-95B9-B1E674F94B18}"/>
              </a:ext>
            </a:extLst>
          </p:cNvPr>
          <p:cNvSpPr txBox="1"/>
          <p:nvPr/>
        </p:nvSpPr>
        <p:spPr>
          <a:xfrm>
            <a:off x="1414579" y="829102"/>
            <a:ext cx="99123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2"/>
                </a:solidFill>
              </a:rPr>
              <a:t>Mais tarde, essas peças foram substituídas por dispositivos que operavam por meio de relés e </a:t>
            </a:r>
            <a:r>
              <a:rPr lang="pt-BR" dirty="0" smtClean="0">
                <a:solidFill>
                  <a:schemeClr val="bg2"/>
                </a:solidFill>
              </a:rPr>
              <a:t>contadores, </a:t>
            </a:r>
            <a:r>
              <a:rPr lang="pt-BR" dirty="0">
                <a:solidFill>
                  <a:schemeClr val="bg2"/>
                </a:solidFill>
              </a:rPr>
              <a:t>possibilitando uma automação mais complexa e sofisticada em linhas de montagem. Foi somente depois da segunda guerra mundial, que surgiram as primeiras máquinas por comando numérico e os sistemas de controle para processos. Nessa época, também foram criados os circuitos integrados analógicos, que deram origem a uma nova geração de sistemas automatizados.</a:t>
            </a:r>
          </a:p>
          <a:p>
            <a:pPr algn="just"/>
            <a:endParaRPr lang="pt-BR" b="1" dirty="0" smtClean="0">
              <a:solidFill>
                <a:schemeClr val="bg2"/>
              </a:solidFill>
            </a:endParaRPr>
          </a:p>
          <a:p>
            <a:pPr algn="just"/>
            <a:r>
              <a:rPr lang="pt-BR" b="1" dirty="0">
                <a:solidFill>
                  <a:schemeClr val="bg2"/>
                </a:solidFill>
              </a:rPr>
              <a:t>A automação industrial hoje</a:t>
            </a:r>
          </a:p>
          <a:p>
            <a:pPr algn="just"/>
            <a:r>
              <a:rPr lang="pt-BR" dirty="0">
                <a:solidFill>
                  <a:schemeClr val="bg2"/>
                </a:solidFill>
              </a:rPr>
              <a:t>Na era atual, a automação se embasa na projeção e implantação de sistemas </a:t>
            </a:r>
            <a:r>
              <a:rPr lang="pt-BR" dirty="0" err="1">
                <a:solidFill>
                  <a:schemeClr val="bg2"/>
                </a:solidFill>
              </a:rPr>
              <a:t>ciber</a:t>
            </a:r>
            <a:r>
              <a:rPr lang="pt-BR" dirty="0">
                <a:solidFill>
                  <a:schemeClr val="bg2"/>
                </a:solidFill>
              </a:rPr>
              <a:t>-físicos, que controlam processos materiais e gerenciam as tomadas de decisões de forma totalmente descentralizada. </a:t>
            </a:r>
            <a:endParaRPr lang="pt-BR" dirty="0" smtClean="0">
              <a:solidFill>
                <a:schemeClr val="bg2"/>
              </a:solidFill>
            </a:endParaRPr>
          </a:p>
          <a:p>
            <a:pPr algn="just"/>
            <a:endParaRPr lang="pt-BR" dirty="0">
              <a:solidFill>
                <a:schemeClr val="bg2"/>
              </a:solidFill>
            </a:endParaRPr>
          </a:p>
          <a:p>
            <a:pPr algn="just"/>
            <a:r>
              <a:rPr lang="pt-BR" dirty="0">
                <a:solidFill>
                  <a:schemeClr val="bg2"/>
                </a:solidFill>
              </a:rPr>
              <a:t>Com a internet das coisas, esses sistemas ganharam a habilidade de “dialogar” com diversas máquinas simultaneamente e enviar informações em tempo real para gestores e supervisores. Contudo, sistemas mecânicos e eletrônicos mais simples ainda não foram abandonados, pois existem processos em que a mão de obra humana se faz fundamental à qualidade do produto. Além disso, sistemas </a:t>
            </a:r>
            <a:r>
              <a:rPr lang="pt-BR" dirty="0" err="1">
                <a:solidFill>
                  <a:schemeClr val="bg2"/>
                </a:solidFill>
              </a:rPr>
              <a:t>ciber</a:t>
            </a:r>
            <a:r>
              <a:rPr lang="pt-BR" dirty="0">
                <a:solidFill>
                  <a:schemeClr val="bg2"/>
                </a:solidFill>
              </a:rPr>
              <a:t>-físicos apresentam custo mais elevado, o que, às vezes, impossibilita sua implantação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egrade">
            <a:extLst>
              <a:ext uri="{FF2B5EF4-FFF2-40B4-BE49-F238E27FC236}">
                <a16:creationId xmlns:a16="http://schemas.microsoft.com/office/drawing/2014/main" id="{2D35FFB2-0960-4F0F-91BF-4E45060B22CF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226FD33-BBD1-4D5B-94D8-A0098D5FDC55}"/>
              </a:ext>
            </a:extLst>
          </p:cNvPr>
          <p:cNvCxnSpPr>
            <a:cxnSpLocks/>
          </p:cNvCxnSpPr>
          <p:nvPr/>
        </p:nvCxnSpPr>
        <p:spPr>
          <a:xfrm flipV="1">
            <a:off x="3374746" y="5512463"/>
            <a:ext cx="8275153" cy="1554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D1432F1-0D08-4C8C-8393-B7BF6D58FAB7}"/>
              </a:ext>
            </a:extLst>
          </p:cNvPr>
          <p:cNvCxnSpPr/>
          <p:nvPr/>
        </p:nvCxnSpPr>
        <p:spPr>
          <a:xfrm>
            <a:off x="568230" y="5512463"/>
            <a:ext cx="2749875" cy="0"/>
          </a:xfrm>
          <a:prstGeom prst="line">
            <a:avLst/>
          </a:prstGeom>
          <a:ln w="38100">
            <a:solidFill>
              <a:srgbClr val="E50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C9E4DE3-3C70-4E97-930A-BAA4D84AA9D1}"/>
              </a:ext>
            </a:extLst>
          </p:cNvPr>
          <p:cNvSpPr/>
          <p:nvPr/>
        </p:nvSpPr>
        <p:spPr>
          <a:xfrm>
            <a:off x="3057801" y="5305555"/>
            <a:ext cx="413816" cy="420490"/>
          </a:xfrm>
          <a:prstGeom prst="flowChartConnector">
            <a:avLst/>
          </a:prstGeom>
          <a:solidFill>
            <a:srgbClr val="E50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lecha abajo com preenchimento sólido">
            <a:extLst>
              <a:ext uri="{FF2B5EF4-FFF2-40B4-BE49-F238E27FC236}">
                <a16:creationId xmlns:a16="http://schemas.microsoft.com/office/drawing/2014/main" id="{3170449E-31ED-45FC-A54C-75A059C89A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65501" y="232013"/>
            <a:ext cx="597089" cy="597089"/>
          </a:xfrm>
          <a:prstGeom prst="rect">
            <a:avLst/>
          </a:prstGeom>
        </p:spPr>
      </p:pic>
      <p:pic>
        <p:nvPicPr>
          <p:cNvPr id="19" name="Gráfico 18" descr="Dim (Sun Médio) estrutura de tópicos">
            <a:extLst>
              <a:ext uri="{FF2B5EF4-FFF2-40B4-BE49-F238E27FC236}">
                <a16:creationId xmlns:a16="http://schemas.microsoft.com/office/drawing/2014/main" id="{0CA3250D-F4E3-4C0C-B70C-47825DC1A6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80" y="3106779"/>
            <a:ext cx="643159" cy="643159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C3B4DC-9C5B-4A24-8972-D9D5D783E22C}"/>
              </a:ext>
            </a:extLst>
          </p:cNvPr>
          <p:cNvSpPr/>
          <p:nvPr/>
        </p:nvSpPr>
        <p:spPr>
          <a:xfrm>
            <a:off x="429904" y="2500310"/>
            <a:ext cx="102668" cy="165543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Atraso 20">
            <a:extLst>
              <a:ext uri="{FF2B5EF4-FFF2-40B4-BE49-F238E27FC236}">
                <a16:creationId xmlns:a16="http://schemas.microsoft.com/office/drawing/2014/main" id="{116D77CB-53E1-4828-BBD8-D1E79999B51A}"/>
              </a:ext>
            </a:extLst>
          </p:cNvPr>
          <p:cNvSpPr/>
          <p:nvPr/>
        </p:nvSpPr>
        <p:spPr>
          <a:xfrm rot="5400000">
            <a:off x="336593" y="4191780"/>
            <a:ext cx="289287" cy="10267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03AFD5-5DD9-49CA-8CBD-0CA1E018A5C8}"/>
              </a:ext>
            </a:extLst>
          </p:cNvPr>
          <p:cNvSpPr txBox="1"/>
          <p:nvPr/>
        </p:nvSpPr>
        <p:spPr>
          <a:xfrm>
            <a:off x="4817393" y="343887"/>
            <a:ext cx="308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“</a:t>
            </a:r>
            <a:r>
              <a:rPr lang="pt-BR" dirty="0">
                <a:solidFill>
                  <a:schemeClr val="bg1"/>
                </a:solidFill>
              </a:rPr>
              <a:t>A automação industrial </a:t>
            </a:r>
            <a:r>
              <a:rPr lang="pt-BR" dirty="0" smtClean="0">
                <a:solidFill>
                  <a:schemeClr val="bg1"/>
                </a:solidFill>
              </a:rPr>
              <a:t>hoje</a:t>
            </a:r>
            <a:r>
              <a:rPr lang="pt-BR" b="1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18F5CC9-E9C8-4B2C-AF36-643216D325A2}"/>
              </a:ext>
            </a:extLst>
          </p:cNvPr>
          <p:cNvSpPr txBox="1"/>
          <p:nvPr/>
        </p:nvSpPr>
        <p:spPr>
          <a:xfrm>
            <a:off x="4548336" y="5903950"/>
            <a:ext cx="11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Episódios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9C6CF3-9ADA-4AE7-BAFD-91ECB787E610}"/>
              </a:ext>
            </a:extLst>
          </p:cNvPr>
          <p:cNvSpPr txBox="1"/>
          <p:nvPr/>
        </p:nvSpPr>
        <p:spPr>
          <a:xfrm>
            <a:off x="7254606" y="5883644"/>
            <a:ext cx="192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Idioma e legendas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0750F-41C3-41EE-96CC-03DFD9B87963}"/>
              </a:ext>
            </a:extLst>
          </p:cNvPr>
          <p:cNvSpPr txBox="1"/>
          <p:nvPr/>
        </p:nvSpPr>
        <p:spPr>
          <a:xfrm>
            <a:off x="1261501" y="5903950"/>
            <a:ext cx="17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Bloqueio de tela</a:t>
            </a:r>
          </a:p>
        </p:txBody>
      </p:sp>
      <p:pic>
        <p:nvPicPr>
          <p:cNvPr id="29" name="Gráfico 28" descr="Desbloquear estrutura de tópicos">
            <a:extLst>
              <a:ext uri="{FF2B5EF4-FFF2-40B4-BE49-F238E27FC236}">
                <a16:creationId xmlns:a16="http://schemas.microsoft.com/office/drawing/2014/main" id="{911E4B81-B2A4-43C0-8A2D-0F7A0B8611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7800" y="5831752"/>
            <a:ext cx="482949" cy="482949"/>
          </a:xfrm>
          <a:prstGeom prst="rect">
            <a:avLst/>
          </a:prstGeom>
        </p:spPr>
      </p:pic>
      <p:pic>
        <p:nvPicPr>
          <p:cNvPr id="31" name="Gráfico 30" descr="Legendas com preenchimento sólido">
            <a:extLst>
              <a:ext uri="{FF2B5EF4-FFF2-40B4-BE49-F238E27FC236}">
                <a16:creationId xmlns:a16="http://schemas.microsoft.com/office/drawing/2014/main" id="{45908F18-A476-45A5-ADB4-2FBEAB197F9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48316" y="5839721"/>
            <a:ext cx="587522" cy="522469"/>
          </a:xfrm>
          <a:prstGeom prst="rect">
            <a:avLst/>
          </a:prstGeom>
        </p:spPr>
      </p:pic>
      <p:pic>
        <p:nvPicPr>
          <p:cNvPr id="33" name="Gráfico 32" descr="Ícone do menu de hambúrguer com preenchimento sólido">
            <a:extLst>
              <a:ext uri="{FF2B5EF4-FFF2-40B4-BE49-F238E27FC236}">
                <a16:creationId xmlns:a16="http://schemas.microsoft.com/office/drawing/2014/main" id="{4A6E8BBE-1B30-4485-9FB3-E084C697B1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79466" y="5860027"/>
            <a:ext cx="482950" cy="48295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88BA0C-5619-40DC-B989-88FBC03D164C}"/>
              </a:ext>
            </a:extLst>
          </p:cNvPr>
          <p:cNvSpPr txBox="1"/>
          <p:nvPr/>
        </p:nvSpPr>
        <p:spPr>
          <a:xfrm>
            <a:off x="10515274" y="5898720"/>
            <a:ext cx="115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8" name="Gráfico 37" descr="Fim com preenchimento sólido">
            <a:extLst>
              <a:ext uri="{FF2B5EF4-FFF2-40B4-BE49-F238E27FC236}">
                <a16:creationId xmlns:a16="http://schemas.microsoft.com/office/drawing/2014/main" id="{78D39076-7BD7-4686-BDF4-0E882F4157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30788" y="5832758"/>
            <a:ext cx="506492" cy="506492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0B1E39-2240-4792-95B9-B1E674F94B18}"/>
              </a:ext>
            </a:extLst>
          </p:cNvPr>
          <p:cNvSpPr txBox="1"/>
          <p:nvPr/>
        </p:nvSpPr>
        <p:spPr>
          <a:xfrm>
            <a:off x="1404655" y="1103152"/>
            <a:ext cx="9912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2"/>
                </a:solidFill>
              </a:rPr>
              <a:t>Mais precisamente, a automação industrial dos tempos modernos é focada nos seguintes princípios: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Interoperabilidade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Virtualização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Descentralização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Capacidade em Tempo Real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Orientação a Serviço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/>
                </a:solidFill>
              </a:rPr>
              <a:t>Modularidade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</a:p>
          <a:p>
            <a:pPr lvl="0" algn="just"/>
            <a:endParaRPr lang="pt-BR" dirty="0">
              <a:solidFill>
                <a:schemeClr val="bg2"/>
              </a:solidFill>
            </a:endParaRPr>
          </a:p>
          <a:p>
            <a:pPr algn="just"/>
            <a:r>
              <a:rPr lang="pt-BR" dirty="0">
                <a:solidFill>
                  <a:schemeClr val="bg2"/>
                </a:solidFill>
              </a:rPr>
              <a:t>Para garantir a sinergia entre todos esses princípios, a automação industrial integra três áreas: a eletrônica que se encarrega da arquitetura e implementação de hardwares; a mecânica que abrange os dispositivos atuadores; e a tecnologia da informação, que engloba os softwares de controle do sistema. Assim, cada projeto de automação demanda uma equipe multidisciplinar composta por especialistas em engenharia de softwares, de produção, mecânica e mecatrônica</a:t>
            </a:r>
            <a:r>
              <a:rPr lang="pt-BR" dirty="0" smtClean="0">
                <a:solidFill>
                  <a:schemeClr val="bg2"/>
                </a:solidFill>
              </a:rPr>
              <a:t>.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egrade">
            <a:extLst>
              <a:ext uri="{FF2B5EF4-FFF2-40B4-BE49-F238E27FC236}">
                <a16:creationId xmlns:a16="http://schemas.microsoft.com/office/drawing/2014/main" id="{2D35FFB2-0960-4F0F-91BF-4E45060B22CF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226FD33-BBD1-4D5B-94D8-A0098D5FDC55}"/>
              </a:ext>
            </a:extLst>
          </p:cNvPr>
          <p:cNvCxnSpPr>
            <a:cxnSpLocks/>
          </p:cNvCxnSpPr>
          <p:nvPr/>
        </p:nvCxnSpPr>
        <p:spPr>
          <a:xfrm>
            <a:off x="4562416" y="5512463"/>
            <a:ext cx="7087483" cy="0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D1432F1-0D08-4C8C-8393-B7BF6D58FAB7}"/>
              </a:ext>
            </a:extLst>
          </p:cNvPr>
          <p:cNvCxnSpPr/>
          <p:nvPr/>
        </p:nvCxnSpPr>
        <p:spPr>
          <a:xfrm>
            <a:off x="568230" y="5512463"/>
            <a:ext cx="4013231" cy="0"/>
          </a:xfrm>
          <a:prstGeom prst="line">
            <a:avLst/>
          </a:prstGeom>
          <a:ln w="38100">
            <a:solidFill>
              <a:srgbClr val="E50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C9E4DE3-3C70-4E97-930A-BAA4D84AA9D1}"/>
              </a:ext>
            </a:extLst>
          </p:cNvPr>
          <p:cNvSpPr/>
          <p:nvPr/>
        </p:nvSpPr>
        <p:spPr>
          <a:xfrm>
            <a:off x="4374553" y="5266532"/>
            <a:ext cx="413816" cy="420490"/>
          </a:xfrm>
          <a:prstGeom prst="flowChartConnector">
            <a:avLst/>
          </a:prstGeom>
          <a:solidFill>
            <a:srgbClr val="E50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lecha abajo com preenchimento sólido">
            <a:extLst>
              <a:ext uri="{FF2B5EF4-FFF2-40B4-BE49-F238E27FC236}">
                <a16:creationId xmlns:a16="http://schemas.microsoft.com/office/drawing/2014/main" id="{3170449E-31ED-45FC-A54C-75A059C89A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65501" y="232013"/>
            <a:ext cx="597089" cy="597089"/>
          </a:xfrm>
          <a:prstGeom prst="rect">
            <a:avLst/>
          </a:prstGeom>
        </p:spPr>
      </p:pic>
      <p:pic>
        <p:nvPicPr>
          <p:cNvPr id="19" name="Gráfico 18" descr="Dim (Sun Médio) estrutura de tópicos">
            <a:extLst>
              <a:ext uri="{FF2B5EF4-FFF2-40B4-BE49-F238E27FC236}">
                <a16:creationId xmlns:a16="http://schemas.microsoft.com/office/drawing/2014/main" id="{0CA3250D-F4E3-4C0C-B70C-47825DC1A6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80" y="3106779"/>
            <a:ext cx="643159" cy="643159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C3B4DC-9C5B-4A24-8972-D9D5D783E22C}"/>
              </a:ext>
            </a:extLst>
          </p:cNvPr>
          <p:cNvSpPr/>
          <p:nvPr/>
        </p:nvSpPr>
        <p:spPr>
          <a:xfrm>
            <a:off x="429904" y="2500310"/>
            <a:ext cx="102668" cy="165543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Atraso 20">
            <a:extLst>
              <a:ext uri="{FF2B5EF4-FFF2-40B4-BE49-F238E27FC236}">
                <a16:creationId xmlns:a16="http://schemas.microsoft.com/office/drawing/2014/main" id="{116D77CB-53E1-4828-BBD8-D1E79999B51A}"/>
              </a:ext>
            </a:extLst>
          </p:cNvPr>
          <p:cNvSpPr/>
          <p:nvPr/>
        </p:nvSpPr>
        <p:spPr>
          <a:xfrm rot="5400000">
            <a:off x="338227" y="4193415"/>
            <a:ext cx="286019" cy="10266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03AFD5-5DD9-49CA-8CBD-0CA1E018A5C8}"/>
              </a:ext>
            </a:extLst>
          </p:cNvPr>
          <p:cNvSpPr txBox="1"/>
          <p:nvPr/>
        </p:nvSpPr>
        <p:spPr>
          <a:xfrm>
            <a:off x="2680128" y="345891"/>
            <a:ext cx="682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2"/>
                </a:solidFill>
              </a:rPr>
              <a:t>“</a:t>
            </a:r>
            <a:r>
              <a:rPr lang="pt-BR" dirty="0">
                <a:solidFill>
                  <a:schemeClr val="bg1"/>
                </a:solidFill>
              </a:rPr>
              <a:t>Sistemas embarcados na automação industrial e etapas para aplicar </a:t>
            </a:r>
            <a:r>
              <a:rPr lang="pt-BR" b="1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18F5CC9-E9C8-4B2C-AF36-643216D325A2}"/>
              </a:ext>
            </a:extLst>
          </p:cNvPr>
          <p:cNvSpPr txBox="1"/>
          <p:nvPr/>
        </p:nvSpPr>
        <p:spPr>
          <a:xfrm>
            <a:off x="4548336" y="5903950"/>
            <a:ext cx="11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Episódios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9C6CF3-9ADA-4AE7-BAFD-91ECB787E610}"/>
              </a:ext>
            </a:extLst>
          </p:cNvPr>
          <p:cNvSpPr txBox="1"/>
          <p:nvPr/>
        </p:nvSpPr>
        <p:spPr>
          <a:xfrm>
            <a:off x="7254606" y="5883644"/>
            <a:ext cx="192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Idioma e legendas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0750F-41C3-41EE-96CC-03DFD9B87963}"/>
              </a:ext>
            </a:extLst>
          </p:cNvPr>
          <p:cNvSpPr txBox="1"/>
          <p:nvPr/>
        </p:nvSpPr>
        <p:spPr>
          <a:xfrm>
            <a:off x="1261501" y="5903950"/>
            <a:ext cx="17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Bloqueio de tela</a:t>
            </a:r>
          </a:p>
        </p:txBody>
      </p:sp>
      <p:pic>
        <p:nvPicPr>
          <p:cNvPr id="29" name="Gráfico 28" descr="Desbloquear estrutura de tópicos">
            <a:extLst>
              <a:ext uri="{FF2B5EF4-FFF2-40B4-BE49-F238E27FC236}">
                <a16:creationId xmlns:a16="http://schemas.microsoft.com/office/drawing/2014/main" id="{911E4B81-B2A4-43C0-8A2D-0F7A0B8611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7800" y="5831752"/>
            <a:ext cx="482949" cy="482949"/>
          </a:xfrm>
          <a:prstGeom prst="rect">
            <a:avLst/>
          </a:prstGeom>
        </p:spPr>
      </p:pic>
      <p:pic>
        <p:nvPicPr>
          <p:cNvPr id="31" name="Gráfico 30" descr="Legendas com preenchimento sólido">
            <a:extLst>
              <a:ext uri="{FF2B5EF4-FFF2-40B4-BE49-F238E27FC236}">
                <a16:creationId xmlns:a16="http://schemas.microsoft.com/office/drawing/2014/main" id="{45908F18-A476-45A5-ADB4-2FBEAB197F9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48316" y="5839721"/>
            <a:ext cx="587522" cy="522469"/>
          </a:xfrm>
          <a:prstGeom prst="rect">
            <a:avLst/>
          </a:prstGeom>
        </p:spPr>
      </p:pic>
      <p:pic>
        <p:nvPicPr>
          <p:cNvPr id="33" name="Gráfico 32" descr="Ícone do menu de hambúrguer com preenchimento sólido">
            <a:extLst>
              <a:ext uri="{FF2B5EF4-FFF2-40B4-BE49-F238E27FC236}">
                <a16:creationId xmlns:a16="http://schemas.microsoft.com/office/drawing/2014/main" id="{4A6E8BBE-1B30-4485-9FB3-E084C697B1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79466" y="5860027"/>
            <a:ext cx="482950" cy="48295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88BA0C-5619-40DC-B989-88FBC03D164C}"/>
              </a:ext>
            </a:extLst>
          </p:cNvPr>
          <p:cNvSpPr txBox="1"/>
          <p:nvPr/>
        </p:nvSpPr>
        <p:spPr>
          <a:xfrm>
            <a:off x="10515274" y="5898720"/>
            <a:ext cx="115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8" name="Gráfico 37" descr="Fim com preenchimento sólido">
            <a:extLst>
              <a:ext uri="{FF2B5EF4-FFF2-40B4-BE49-F238E27FC236}">
                <a16:creationId xmlns:a16="http://schemas.microsoft.com/office/drawing/2014/main" id="{78D39076-7BD7-4686-BDF4-0E882F4157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30788" y="5832758"/>
            <a:ext cx="506492" cy="506492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0B1E39-2240-4792-95B9-B1E674F94B18}"/>
              </a:ext>
            </a:extLst>
          </p:cNvPr>
          <p:cNvSpPr txBox="1"/>
          <p:nvPr/>
        </p:nvSpPr>
        <p:spPr>
          <a:xfrm>
            <a:off x="1404655" y="1046672"/>
            <a:ext cx="99123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bg1"/>
                </a:solidFill>
              </a:rPr>
              <a:t>Todos </a:t>
            </a:r>
            <a:r>
              <a:rPr lang="pt-BR" dirty="0">
                <a:solidFill>
                  <a:schemeClr val="bg1"/>
                </a:solidFill>
              </a:rPr>
              <a:t>os avanços que tivemos foi graças aos períodos de revoluções que tivemos, a 1ª, a 2ª e a 3ª revolução industrial foram de estrema importância</a:t>
            </a:r>
            <a:r>
              <a:rPr lang="pt-BR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 algn="just"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bg1"/>
                </a:solidFill>
              </a:rPr>
              <a:t>Estamos </a:t>
            </a:r>
            <a:r>
              <a:rPr lang="pt-BR" dirty="0">
                <a:solidFill>
                  <a:schemeClr val="bg1"/>
                </a:solidFill>
              </a:rPr>
              <a:t>à beira de uma 4ª revolução industrial, onde teremos uma menor movimentação e a melhoria do controle dos novos componentes que serão utilizados para medir variáveis que vão controlar os processos (pressão, temperatura e vazão</a:t>
            </a:r>
            <a:r>
              <a:rPr lang="pt-BR" dirty="0" smtClean="0">
                <a:solidFill>
                  <a:schemeClr val="bg1"/>
                </a:solidFill>
              </a:rPr>
              <a:t>);</a:t>
            </a:r>
          </a:p>
          <a:p>
            <a:pPr marL="285750" indent="-285750" algn="just"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bg1"/>
                </a:solidFill>
              </a:rPr>
              <a:t>Os </a:t>
            </a:r>
            <a:r>
              <a:rPr lang="pt-BR" dirty="0">
                <a:solidFill>
                  <a:schemeClr val="bg1"/>
                </a:solidFill>
              </a:rPr>
              <a:t>sistemas embarcados vão substituir os pneumáticos, aumentando assim a qualidade e dinamismo da produção e dos equipamentos, que devem ser selecionados com diversos critérios, como o investimento e o seu objetivo</a:t>
            </a:r>
            <a:r>
              <a:rPr lang="pt-BR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 algn="just"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bg1"/>
                </a:solidFill>
              </a:rPr>
              <a:t>A </a:t>
            </a:r>
            <a:r>
              <a:rPr lang="pt-BR" dirty="0">
                <a:solidFill>
                  <a:schemeClr val="bg1"/>
                </a:solidFill>
              </a:rPr>
              <a:t>área que os sistemas embarcados mais auxiliam é no controle das maquinas e ferramentas, </a:t>
            </a:r>
            <a:r>
              <a:rPr lang="pt-BR" dirty="0" smtClean="0">
                <a:solidFill>
                  <a:schemeClr val="bg1"/>
                </a:solidFill>
              </a:rPr>
              <a:t>trazendo técnicas </a:t>
            </a:r>
            <a:r>
              <a:rPr lang="pt-BR" dirty="0">
                <a:solidFill>
                  <a:schemeClr val="bg1"/>
                </a:solidFill>
              </a:rPr>
              <a:t>avançadas de software e hardware que antes eram recursos limitados e pouco explorados;</a:t>
            </a:r>
          </a:p>
        </p:txBody>
      </p:sp>
    </p:spTree>
    <p:extLst>
      <p:ext uri="{BB962C8B-B14F-4D97-AF65-F5344CB8AC3E}">
        <p14:creationId xmlns:p14="http://schemas.microsoft.com/office/powerpoint/2010/main" val="1636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egrade">
            <a:extLst>
              <a:ext uri="{FF2B5EF4-FFF2-40B4-BE49-F238E27FC236}">
                <a16:creationId xmlns:a16="http://schemas.microsoft.com/office/drawing/2014/main" id="{2D35FFB2-0960-4F0F-91BF-4E45060B22CF}"/>
              </a:ext>
            </a:extLst>
          </p:cNvPr>
          <p:cNvSpPr/>
          <p:nvPr/>
        </p:nvSpPr>
        <p:spPr>
          <a:xfrm>
            <a:off x="-2924" y="0"/>
            <a:ext cx="12192000" cy="6858000"/>
          </a:xfrm>
          <a:prstGeom prst="rect">
            <a:avLst/>
          </a:prstGeom>
          <a:gradFill>
            <a:gsLst>
              <a:gs pos="0">
                <a:srgbClr val="060606"/>
              </a:gs>
              <a:gs pos="11000">
                <a:srgbClr val="14141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226FD33-BBD1-4D5B-94D8-A0098D5FDC55}"/>
              </a:ext>
            </a:extLst>
          </p:cNvPr>
          <p:cNvCxnSpPr>
            <a:cxnSpLocks/>
          </p:cNvCxnSpPr>
          <p:nvPr/>
        </p:nvCxnSpPr>
        <p:spPr>
          <a:xfrm flipV="1">
            <a:off x="3374746" y="5512463"/>
            <a:ext cx="8275153" cy="1554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D1432F1-0D08-4C8C-8393-B7BF6D58FAB7}"/>
              </a:ext>
            </a:extLst>
          </p:cNvPr>
          <p:cNvCxnSpPr/>
          <p:nvPr/>
        </p:nvCxnSpPr>
        <p:spPr>
          <a:xfrm>
            <a:off x="568230" y="5512463"/>
            <a:ext cx="4807075" cy="8575"/>
          </a:xfrm>
          <a:prstGeom prst="line">
            <a:avLst/>
          </a:prstGeom>
          <a:ln w="38100">
            <a:solidFill>
              <a:srgbClr val="E509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9C9E4DE3-3C70-4E97-930A-BAA4D84AA9D1}"/>
              </a:ext>
            </a:extLst>
          </p:cNvPr>
          <p:cNvSpPr/>
          <p:nvPr/>
        </p:nvSpPr>
        <p:spPr>
          <a:xfrm>
            <a:off x="5236979" y="5288454"/>
            <a:ext cx="413816" cy="420490"/>
          </a:xfrm>
          <a:prstGeom prst="flowChartConnector">
            <a:avLst/>
          </a:prstGeom>
          <a:solidFill>
            <a:srgbClr val="E50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Flecha abajo com preenchimento sólido">
            <a:extLst>
              <a:ext uri="{FF2B5EF4-FFF2-40B4-BE49-F238E27FC236}">
                <a16:creationId xmlns:a16="http://schemas.microsoft.com/office/drawing/2014/main" id="{3170449E-31ED-45FC-A54C-75A059C89A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365501" y="232013"/>
            <a:ext cx="597089" cy="597089"/>
          </a:xfrm>
          <a:prstGeom prst="rect">
            <a:avLst/>
          </a:prstGeom>
        </p:spPr>
      </p:pic>
      <p:pic>
        <p:nvPicPr>
          <p:cNvPr id="19" name="Gráfico 18" descr="Dim (Sun Médio) estrutura de tópicos">
            <a:extLst>
              <a:ext uri="{FF2B5EF4-FFF2-40B4-BE49-F238E27FC236}">
                <a16:creationId xmlns:a16="http://schemas.microsoft.com/office/drawing/2014/main" id="{0CA3250D-F4E3-4C0C-B70C-47825DC1A6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80" y="3106779"/>
            <a:ext cx="643159" cy="643159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FC3B4DC-9C5B-4A24-8972-D9D5D783E22C}"/>
              </a:ext>
            </a:extLst>
          </p:cNvPr>
          <p:cNvSpPr/>
          <p:nvPr/>
        </p:nvSpPr>
        <p:spPr>
          <a:xfrm>
            <a:off x="429904" y="2500310"/>
            <a:ext cx="102668" cy="165543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Atraso 20">
            <a:extLst>
              <a:ext uri="{FF2B5EF4-FFF2-40B4-BE49-F238E27FC236}">
                <a16:creationId xmlns:a16="http://schemas.microsoft.com/office/drawing/2014/main" id="{116D77CB-53E1-4828-BBD8-D1E79999B51A}"/>
              </a:ext>
            </a:extLst>
          </p:cNvPr>
          <p:cNvSpPr/>
          <p:nvPr/>
        </p:nvSpPr>
        <p:spPr>
          <a:xfrm rot="5400000">
            <a:off x="343125" y="4198312"/>
            <a:ext cx="276224" cy="102669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03AFD5-5DD9-49CA-8CBD-0CA1E018A5C8}"/>
              </a:ext>
            </a:extLst>
          </p:cNvPr>
          <p:cNvSpPr txBox="1"/>
          <p:nvPr/>
        </p:nvSpPr>
        <p:spPr>
          <a:xfrm>
            <a:off x="2680128" y="345891"/>
            <a:ext cx="679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“</a:t>
            </a:r>
            <a:r>
              <a:rPr lang="pt-BR" dirty="0">
                <a:solidFill>
                  <a:schemeClr val="bg1"/>
                </a:solidFill>
              </a:rPr>
              <a:t>Sistemas embarcados na automação industrial e etapas para aplicar </a:t>
            </a:r>
            <a:r>
              <a:rPr lang="pt-BR" b="1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18F5CC9-E9C8-4B2C-AF36-643216D325A2}"/>
              </a:ext>
            </a:extLst>
          </p:cNvPr>
          <p:cNvSpPr txBox="1"/>
          <p:nvPr/>
        </p:nvSpPr>
        <p:spPr>
          <a:xfrm>
            <a:off x="4548336" y="5903950"/>
            <a:ext cx="11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Episódios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9C6CF3-9ADA-4AE7-BAFD-91ECB787E610}"/>
              </a:ext>
            </a:extLst>
          </p:cNvPr>
          <p:cNvSpPr txBox="1"/>
          <p:nvPr/>
        </p:nvSpPr>
        <p:spPr>
          <a:xfrm>
            <a:off x="7254606" y="5883644"/>
            <a:ext cx="1922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Idioma e legendas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840750F-41C3-41EE-96CC-03DFD9B87963}"/>
              </a:ext>
            </a:extLst>
          </p:cNvPr>
          <p:cNvSpPr txBox="1"/>
          <p:nvPr/>
        </p:nvSpPr>
        <p:spPr>
          <a:xfrm>
            <a:off x="1261501" y="5903950"/>
            <a:ext cx="170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Bloqueio de tela</a:t>
            </a:r>
          </a:p>
        </p:txBody>
      </p:sp>
      <p:pic>
        <p:nvPicPr>
          <p:cNvPr id="29" name="Gráfico 28" descr="Desbloquear estrutura de tópicos">
            <a:extLst>
              <a:ext uri="{FF2B5EF4-FFF2-40B4-BE49-F238E27FC236}">
                <a16:creationId xmlns:a16="http://schemas.microsoft.com/office/drawing/2014/main" id="{911E4B81-B2A4-43C0-8A2D-0F7A0B8611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7800" y="5831752"/>
            <a:ext cx="482949" cy="482949"/>
          </a:xfrm>
          <a:prstGeom prst="rect">
            <a:avLst/>
          </a:prstGeom>
        </p:spPr>
      </p:pic>
      <p:pic>
        <p:nvPicPr>
          <p:cNvPr id="31" name="Gráfico 30" descr="Legendas com preenchimento sólido">
            <a:extLst>
              <a:ext uri="{FF2B5EF4-FFF2-40B4-BE49-F238E27FC236}">
                <a16:creationId xmlns:a16="http://schemas.microsoft.com/office/drawing/2014/main" id="{45908F18-A476-45A5-ADB4-2FBEAB197F9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48316" y="5839721"/>
            <a:ext cx="587522" cy="522469"/>
          </a:xfrm>
          <a:prstGeom prst="rect">
            <a:avLst/>
          </a:prstGeom>
        </p:spPr>
      </p:pic>
      <p:pic>
        <p:nvPicPr>
          <p:cNvPr id="33" name="Gráfico 32" descr="Ícone do menu de hambúrguer com preenchimento sólido">
            <a:extLst>
              <a:ext uri="{FF2B5EF4-FFF2-40B4-BE49-F238E27FC236}">
                <a16:creationId xmlns:a16="http://schemas.microsoft.com/office/drawing/2014/main" id="{4A6E8BBE-1B30-4485-9FB3-E084C697B1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79466" y="5860027"/>
            <a:ext cx="482950" cy="48295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88BA0C-5619-40DC-B989-88FBC03D164C}"/>
              </a:ext>
            </a:extLst>
          </p:cNvPr>
          <p:cNvSpPr txBox="1"/>
          <p:nvPr/>
        </p:nvSpPr>
        <p:spPr>
          <a:xfrm>
            <a:off x="10515274" y="5898720"/>
            <a:ext cx="115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8" name="Gráfico 37" descr="Fim com preenchimento sólido">
            <a:extLst>
              <a:ext uri="{FF2B5EF4-FFF2-40B4-BE49-F238E27FC236}">
                <a16:creationId xmlns:a16="http://schemas.microsoft.com/office/drawing/2014/main" id="{78D39076-7BD7-4686-BDF4-0E882F4157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30788" y="5832758"/>
            <a:ext cx="506492" cy="506492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0B1E39-2240-4792-95B9-B1E674F94B18}"/>
              </a:ext>
            </a:extLst>
          </p:cNvPr>
          <p:cNvSpPr txBox="1"/>
          <p:nvPr/>
        </p:nvSpPr>
        <p:spPr>
          <a:xfrm>
            <a:off x="1404655" y="1709177"/>
            <a:ext cx="99123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bg1"/>
                </a:solidFill>
              </a:rPr>
              <a:t>Algumas </a:t>
            </a:r>
            <a:r>
              <a:rPr lang="pt-BR" dirty="0">
                <a:solidFill>
                  <a:schemeClr val="bg1"/>
                </a:solidFill>
              </a:rPr>
              <a:t>tecnologias que estão sendo implantadas com essas melhorias para trazer infinitas possibilidades para o setor industrial são: inteligência artificial rodando algoritmos ou Redes Neurais, controle em tempo real, visão de máquina, reconhecimento de padrões, controle de eixos de alta velocidade, suporte a linguagens de programação avançadas como C++, C#, SQL, Java e servidores WEB avançados foram agregadas com os sistemas embarcados, entre outras</a:t>
            </a:r>
            <a:r>
              <a:rPr lang="pt-BR" dirty="0" smtClean="0">
                <a:solidFill>
                  <a:schemeClr val="bg1"/>
                </a:solidFill>
              </a:rPr>
              <a:t>;</a:t>
            </a:r>
          </a:p>
          <a:p>
            <a:pPr algn="just"/>
            <a:endParaRPr lang="pt-BR" dirty="0" smtClean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Com esses avanços foi possível substituir processares mais caros, por componentes mais dinâmicos e com menor custo, gerando assim soluções mais baratas e eficientes que serão controladas pelos próprios sistemas embarcados.</a:t>
            </a:r>
          </a:p>
        </p:txBody>
      </p:sp>
    </p:spTree>
    <p:extLst>
      <p:ext uri="{BB962C8B-B14F-4D97-AF65-F5344CB8AC3E}">
        <p14:creationId xmlns:p14="http://schemas.microsoft.com/office/powerpoint/2010/main" val="8066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</TotalTime>
  <Words>1098</Words>
  <Application>Microsoft Office PowerPoint</Application>
  <PresentationFormat>Widescreen</PresentationFormat>
  <Paragraphs>156</Paragraphs>
  <Slides>15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GIULIA VENTURA FAVARO</dc:creator>
  <cp:lastModifiedBy>Usuario</cp:lastModifiedBy>
  <cp:revision>47</cp:revision>
  <dcterms:created xsi:type="dcterms:W3CDTF">2021-09-09T22:03:53Z</dcterms:created>
  <dcterms:modified xsi:type="dcterms:W3CDTF">2021-10-07T18:43:14Z</dcterms:modified>
</cp:coreProperties>
</file>